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0" r:id="rId2"/>
    <p:sldId id="263" r:id="rId3"/>
    <p:sldId id="265" r:id="rId4"/>
    <p:sldId id="267" r:id="rId5"/>
    <p:sldId id="269" r:id="rId6"/>
    <p:sldId id="271" r:id="rId7"/>
    <p:sldId id="273" r:id="rId8"/>
    <p:sldId id="275" r:id="rId9"/>
    <p:sldId id="285" r:id="rId10"/>
    <p:sldId id="277" r:id="rId11"/>
    <p:sldId id="280" r:id="rId12"/>
    <p:sldId id="259" r:id="rId13"/>
    <p:sldId id="300" r:id="rId14"/>
    <p:sldId id="282" r:id="rId15"/>
    <p:sldId id="289" r:id="rId16"/>
    <p:sldId id="294" r:id="rId17"/>
    <p:sldId id="296" r:id="rId18"/>
    <p:sldId id="292" r:id="rId19"/>
    <p:sldId id="365" r:id="rId20"/>
    <p:sldId id="363" r:id="rId21"/>
    <p:sldId id="302" r:id="rId22"/>
    <p:sldId id="304" r:id="rId23"/>
    <p:sldId id="306" r:id="rId24"/>
    <p:sldId id="308" r:id="rId25"/>
    <p:sldId id="310" r:id="rId26"/>
    <p:sldId id="312" r:id="rId27"/>
    <p:sldId id="314" r:id="rId28"/>
    <p:sldId id="316" r:id="rId29"/>
    <p:sldId id="318" r:id="rId30"/>
    <p:sldId id="320" r:id="rId31"/>
    <p:sldId id="322" r:id="rId32"/>
    <p:sldId id="324" r:id="rId33"/>
    <p:sldId id="326" r:id="rId34"/>
    <p:sldId id="327" r:id="rId35"/>
    <p:sldId id="298" r:id="rId36"/>
    <p:sldId id="29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C30"/>
    <a:srgbClr val="550527"/>
    <a:srgbClr val="C52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78" d="100"/>
          <a:sy n="78" d="100"/>
        </p:scale>
        <p:origin x="78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67748-AFA0-415B-B4F9-484911C3294E}"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6624E-18D9-47C1-81AE-A72FCBECAEE6}" type="slidenum">
              <a:rPr lang="en-US" smtClean="0"/>
              <a:t>‹#›</a:t>
            </a:fld>
            <a:endParaRPr lang="en-US"/>
          </a:p>
        </p:txBody>
      </p:sp>
    </p:spTree>
    <p:extLst>
      <p:ext uri="{BB962C8B-B14F-4D97-AF65-F5344CB8AC3E}">
        <p14:creationId xmlns:p14="http://schemas.microsoft.com/office/powerpoint/2010/main" val="280120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392113" y="684213"/>
            <a:ext cx="6075362" cy="3417887"/>
          </a:xfrm>
          <a:solidFill>
            <a:srgbClr val="FFFFFF"/>
          </a:solidFill>
          <a:ln/>
        </p:spPr>
      </p:sp>
      <p:sp>
        <p:nvSpPr>
          <p:cNvPr id="11266" name="Rectangle 3"/>
          <p:cNvSpPr>
            <a:spLocks noGrp="1" noChangeArrowheads="1"/>
          </p:cNvSpPr>
          <p:nvPr>
            <p:ph type="body" idx="1"/>
          </p:nvPr>
        </p:nvSpPr>
        <p:spPr>
          <a:solidFill>
            <a:srgbClr val="FFFFFF"/>
          </a:solidFill>
          <a:ln>
            <a:solidFill>
              <a:srgbClr val="000000"/>
            </a:solidFill>
          </a:ln>
        </p:spPr>
        <p:txBody>
          <a:bodyPr/>
          <a:lstStyle/>
          <a:p>
            <a:r>
              <a:rPr lang="en-US" dirty="0">
                <a:latin typeface="Helvetica" charset="0"/>
                <a:ea typeface="ＭＳ Ｐゴシック" charset="0"/>
                <a:cs typeface="ＭＳ Ｐゴシック" charset="0"/>
              </a:rPr>
              <a:t>Working is often mentioned by clients in describing their recovery process. For example:</a:t>
            </a:r>
          </a:p>
          <a:p>
            <a:r>
              <a:rPr lang="en-US" dirty="0">
                <a:latin typeface="Helvetica" charset="0"/>
                <a:ea typeface="ＭＳ Ｐゴシック" charset="0"/>
                <a:cs typeface="ＭＳ Ｐゴシック" charset="0"/>
              </a:rPr>
              <a:t>J. Bailey, </a:t>
            </a:r>
            <a:r>
              <a:rPr lang="ja-JP" altLang="en-US" dirty="0">
                <a:latin typeface="Helvetica" charset="0"/>
                <a:ea typeface="ＭＳ Ｐゴシック" charset="0"/>
                <a:cs typeface="ＭＳ Ｐゴシック" charset="0"/>
              </a:rPr>
              <a:t>“</a:t>
            </a:r>
            <a:r>
              <a:rPr lang="en-US" altLang="ja-JP" dirty="0">
                <a:latin typeface="Helvetica" charset="0"/>
                <a:ea typeface="ＭＳ Ｐゴシック" charset="0"/>
                <a:cs typeface="ＭＳ Ｐゴシック" charset="0"/>
              </a:rPr>
              <a:t>I</a:t>
            </a:r>
            <a:r>
              <a:rPr lang="ja-JP" altLang="en-US" dirty="0">
                <a:latin typeface="Helvetica" charset="0"/>
                <a:ea typeface="ＭＳ Ｐゴシック" charset="0"/>
                <a:cs typeface="ＭＳ Ｐゴシック" charset="0"/>
              </a:rPr>
              <a:t>’</a:t>
            </a:r>
            <a:r>
              <a:rPr lang="en-US" altLang="ja-JP" dirty="0">
                <a:latin typeface="Helvetica" charset="0"/>
                <a:ea typeface="ＭＳ Ｐゴシック" charset="0"/>
                <a:cs typeface="ＭＳ Ｐゴシック" charset="0"/>
              </a:rPr>
              <a:t>m an Ordinary Person,</a:t>
            </a:r>
            <a:r>
              <a:rPr lang="ja-JP" altLang="en-US" dirty="0">
                <a:latin typeface="Helvetica" charset="0"/>
                <a:ea typeface="ＭＳ Ｐゴシック" charset="0"/>
                <a:cs typeface="ＭＳ Ｐゴシック" charset="0"/>
              </a:rPr>
              <a:t>”</a:t>
            </a:r>
            <a:r>
              <a:rPr lang="en-US" altLang="ja-JP" dirty="0">
                <a:latin typeface="Helvetica" charset="0"/>
                <a:ea typeface="ＭＳ Ｐゴシック" charset="0"/>
                <a:cs typeface="ＭＳ Ｐゴシック" charset="0"/>
              </a:rPr>
              <a:t> </a:t>
            </a:r>
            <a:r>
              <a:rPr lang="en-US" altLang="ja-JP" u="sng" dirty="0">
                <a:latin typeface="Helvetica" charset="0"/>
                <a:ea typeface="ＭＳ Ｐゴシック" charset="0"/>
                <a:cs typeface="ＭＳ Ｐゴシック" charset="0"/>
              </a:rPr>
              <a:t>Psychiatric Rehabilitation Journal</a:t>
            </a:r>
            <a:r>
              <a:rPr lang="en-US" altLang="ja-JP" dirty="0">
                <a:latin typeface="Helvetica" charset="0"/>
                <a:ea typeface="ＭＳ Ｐゴシック" charset="0"/>
                <a:cs typeface="ＭＳ Ｐゴシック" charset="0"/>
              </a:rPr>
              <a:t>, 22, (1998), 8-10.</a:t>
            </a:r>
          </a:p>
          <a:p>
            <a:r>
              <a:rPr lang="en-US" dirty="0">
                <a:latin typeface="Times New Roman" charset="0"/>
                <a:ea typeface="ＭＳ Ｐゴシック" charset="0"/>
                <a:cs typeface="ＭＳ Ｐゴシック" charset="0"/>
              </a:rPr>
              <a:t>Rogers, J. A. (1995). Work is key to recovery. </a:t>
            </a:r>
            <a:r>
              <a:rPr lang="en-US" u="sng" dirty="0">
                <a:latin typeface="Times New Roman" charset="0"/>
                <a:ea typeface="ＭＳ Ｐゴシック" charset="0"/>
                <a:cs typeface="ＭＳ Ｐゴシック" charset="0"/>
              </a:rPr>
              <a:t>Psychosocial Rehabilitation Journal, 18</a:t>
            </a:r>
            <a:r>
              <a:rPr lang="en-US" dirty="0">
                <a:latin typeface="Times New Roman" charset="0"/>
                <a:ea typeface="ＭＳ Ｐゴシック" charset="0"/>
                <a:cs typeface="ＭＳ Ｐゴシック" charset="0"/>
              </a:rPr>
              <a:t>(4), 5-10</a:t>
            </a:r>
          </a:p>
          <a:p>
            <a:r>
              <a:rPr lang="en-US" dirty="0">
                <a:latin typeface="Helvetica" charset="0"/>
                <a:ea typeface="ＭＳ Ｐゴシック" charset="0"/>
                <a:cs typeface="ＭＳ Ｐゴシック" charset="0"/>
              </a:rPr>
              <a:t>Steele, K., &amp; Berman, C. (2001). </a:t>
            </a:r>
            <a:r>
              <a:rPr lang="en-US" u="sng" dirty="0">
                <a:latin typeface="Helvetica" charset="0"/>
                <a:ea typeface="ＭＳ Ｐゴシック" charset="0"/>
                <a:cs typeface="ＭＳ Ｐゴシック" charset="0"/>
              </a:rPr>
              <a:t>The day the voices stopped</a:t>
            </a:r>
            <a:r>
              <a:rPr lang="en-US" dirty="0">
                <a:latin typeface="Helvetica" charset="0"/>
                <a:ea typeface="ＭＳ Ｐゴシック" charset="0"/>
                <a:cs typeface="ＭＳ Ｐゴシック" charset="0"/>
              </a:rPr>
              <a:t>. New York: Basic Books.</a:t>
            </a:r>
          </a:p>
          <a:p>
            <a:r>
              <a:rPr lang="en-US" dirty="0">
                <a:latin typeface="Helvetica" charset="0"/>
                <a:ea typeface="ＭＳ Ｐゴシック" charset="0"/>
                <a:cs typeface="ＭＳ Ｐゴシック" charset="0"/>
              </a:rPr>
              <a:t>Hierarchy of needs: Maslow, A. H. (1970). </a:t>
            </a:r>
            <a:r>
              <a:rPr lang="en-US" u="sng" dirty="0">
                <a:latin typeface="Helvetica" charset="0"/>
                <a:ea typeface="ＭＳ Ｐゴシック" charset="0"/>
                <a:cs typeface="ＭＳ Ｐゴシック" charset="0"/>
              </a:rPr>
              <a:t>Motivation and personality</a:t>
            </a:r>
            <a:r>
              <a:rPr lang="en-US" dirty="0">
                <a:latin typeface="Helvetica" charset="0"/>
                <a:ea typeface="ＭＳ Ｐゴシック" charset="0"/>
                <a:cs typeface="ＭＳ Ｐゴシック" charset="0"/>
              </a:rPr>
              <a:t> (2nd ed.): Harper &amp; Row.</a:t>
            </a:r>
          </a:p>
          <a:p>
            <a:r>
              <a:rPr lang="en-US" dirty="0">
                <a:latin typeface="Helvetica" charset="0"/>
                <a:ea typeface="ＭＳ Ｐゴシック" charset="0"/>
                <a:cs typeface="ＭＳ Ｐゴシック" charset="0"/>
              </a:rPr>
              <a:t>Working is not the only adult role for adults in our society, but it is clearly very important.  It is each client</a:t>
            </a:r>
            <a:r>
              <a:rPr lang="ja-JP" altLang="en-US" dirty="0">
                <a:latin typeface="Helvetica" charset="0"/>
                <a:ea typeface="ＭＳ Ｐゴシック" charset="0"/>
                <a:cs typeface="ＭＳ Ｐゴシック" charset="0"/>
              </a:rPr>
              <a:t>’</a:t>
            </a:r>
            <a:r>
              <a:rPr lang="en-US" altLang="ja-JP" dirty="0">
                <a:latin typeface="Helvetica" charset="0"/>
                <a:ea typeface="ＭＳ Ｐゴシック" charset="0"/>
                <a:cs typeface="ＭＳ Ｐゴシック" charset="0"/>
              </a:rPr>
              <a:t>s choice whether or not he/she would like to pursue work, but mental health centers should make it possible if it is their choice.</a:t>
            </a:r>
          </a:p>
          <a:p>
            <a:endParaRPr lang="en-US" dirty="0">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388500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392113" y="684213"/>
            <a:ext cx="6075362" cy="3417887"/>
          </a:xfrm>
          <a:solidFill>
            <a:srgbClr val="FFFFFF"/>
          </a:solidFill>
          <a:ln/>
        </p:spPr>
      </p:sp>
      <p:sp>
        <p:nvSpPr>
          <p:cNvPr id="11266" name="Rectangle 3"/>
          <p:cNvSpPr>
            <a:spLocks noGrp="1" noChangeArrowheads="1"/>
          </p:cNvSpPr>
          <p:nvPr>
            <p:ph type="body" idx="1"/>
          </p:nvPr>
        </p:nvSpPr>
        <p:spPr>
          <a:solidFill>
            <a:srgbClr val="FFFFFF"/>
          </a:solidFill>
          <a:ln>
            <a:solidFill>
              <a:srgbClr val="000000"/>
            </a:solidFill>
          </a:ln>
        </p:spPr>
        <p:txBody>
          <a:bodyPr/>
          <a:lstStyle/>
          <a:p>
            <a:r>
              <a:rPr lang="en-US">
                <a:latin typeface="Helvetica" charset="0"/>
                <a:ea typeface="ＭＳ Ｐゴシック" charset="0"/>
                <a:cs typeface="ＭＳ Ｐゴシック" charset="0"/>
              </a:rPr>
              <a:t>Working is often mentioned by clients in describing their recovery process. For example:</a:t>
            </a:r>
          </a:p>
          <a:p>
            <a:r>
              <a:rPr lang="en-US">
                <a:latin typeface="Helvetica" charset="0"/>
                <a:ea typeface="ＭＳ Ｐゴシック" charset="0"/>
                <a:cs typeface="ＭＳ Ｐゴシック" charset="0"/>
              </a:rPr>
              <a:t>      J. Bailey, </a:t>
            </a:r>
            <a:r>
              <a:rPr lang="ja-JP" altLang="en-US">
                <a:latin typeface="Helvetica" charset="0"/>
                <a:ea typeface="ＭＳ Ｐゴシック" charset="0"/>
                <a:cs typeface="ＭＳ Ｐゴシック" charset="0"/>
              </a:rPr>
              <a:t>“</a:t>
            </a:r>
            <a:r>
              <a:rPr lang="en-US" altLang="ja-JP">
                <a:latin typeface="Helvetica" charset="0"/>
                <a:ea typeface="ＭＳ Ｐゴシック" charset="0"/>
                <a:cs typeface="ＭＳ Ｐゴシック" charset="0"/>
              </a:rPr>
              <a:t>I</a:t>
            </a:r>
            <a:r>
              <a:rPr lang="ja-JP" altLang="en-US">
                <a:latin typeface="Helvetica" charset="0"/>
                <a:ea typeface="ＭＳ Ｐゴシック" charset="0"/>
                <a:cs typeface="ＭＳ Ｐゴシック" charset="0"/>
              </a:rPr>
              <a:t>’</a:t>
            </a:r>
            <a:r>
              <a:rPr lang="en-US" altLang="ja-JP">
                <a:latin typeface="Helvetica" charset="0"/>
                <a:ea typeface="ＭＳ Ｐゴシック" charset="0"/>
                <a:cs typeface="ＭＳ Ｐゴシック" charset="0"/>
              </a:rPr>
              <a:t>m an Ordinary Person,</a:t>
            </a:r>
            <a:r>
              <a:rPr lang="ja-JP" altLang="en-US">
                <a:latin typeface="Helvetica" charset="0"/>
                <a:ea typeface="ＭＳ Ｐゴシック" charset="0"/>
                <a:cs typeface="ＭＳ Ｐゴシック" charset="0"/>
              </a:rPr>
              <a:t>”</a:t>
            </a:r>
            <a:r>
              <a:rPr lang="en-US" altLang="ja-JP">
                <a:latin typeface="Helvetica" charset="0"/>
                <a:ea typeface="ＭＳ Ｐゴシック" charset="0"/>
                <a:cs typeface="ＭＳ Ｐゴシック" charset="0"/>
              </a:rPr>
              <a:t> </a:t>
            </a:r>
            <a:r>
              <a:rPr lang="en-US" altLang="ja-JP" u="sng">
                <a:latin typeface="Helvetica" charset="0"/>
                <a:ea typeface="ＭＳ Ｐゴシック" charset="0"/>
                <a:cs typeface="ＭＳ Ｐゴシック" charset="0"/>
              </a:rPr>
              <a:t>Psychiatric Rehabilitation Journal</a:t>
            </a:r>
            <a:r>
              <a:rPr lang="en-US" altLang="ja-JP">
                <a:latin typeface="Helvetica" charset="0"/>
                <a:ea typeface="ＭＳ Ｐゴシック" charset="0"/>
                <a:cs typeface="ＭＳ Ｐゴシック" charset="0"/>
              </a:rPr>
              <a:t>, 22, (1998), 8-10.</a:t>
            </a:r>
          </a:p>
          <a:p>
            <a:r>
              <a:rPr lang="en-US">
                <a:latin typeface="Times New Roman" charset="0"/>
                <a:ea typeface="ＭＳ Ｐゴシック" charset="0"/>
                <a:cs typeface="ＭＳ Ｐゴシック" charset="0"/>
              </a:rPr>
              <a:t>      Rogers, J. A. (1995). Work is key to recovery. </a:t>
            </a:r>
            <a:r>
              <a:rPr lang="en-US" u="sng">
                <a:latin typeface="Times New Roman" charset="0"/>
                <a:ea typeface="ＭＳ Ｐゴシック" charset="0"/>
                <a:cs typeface="ＭＳ Ｐゴシック" charset="0"/>
              </a:rPr>
              <a:t>Psychosocial Rehabilitation Journal, 18</a:t>
            </a:r>
            <a:r>
              <a:rPr lang="en-US">
                <a:latin typeface="Times New Roman" charset="0"/>
                <a:ea typeface="ＭＳ Ｐゴシック" charset="0"/>
                <a:cs typeface="ＭＳ Ｐゴシック" charset="0"/>
              </a:rPr>
              <a:t>(4), 5-10.</a:t>
            </a:r>
          </a:p>
          <a:p>
            <a:r>
              <a:rPr lang="en-US">
                <a:latin typeface="Helvetica" charset="0"/>
                <a:ea typeface="ＭＳ Ｐゴシック" charset="0"/>
                <a:cs typeface="ＭＳ Ｐゴシック" charset="0"/>
              </a:rPr>
              <a:t>      Steele, K., &amp; Berman, C. (2001). </a:t>
            </a:r>
            <a:r>
              <a:rPr lang="en-US" u="sng">
                <a:latin typeface="Helvetica" charset="0"/>
                <a:ea typeface="ＭＳ Ｐゴシック" charset="0"/>
                <a:cs typeface="ＭＳ Ｐゴシック" charset="0"/>
              </a:rPr>
              <a:t>The day the voices stopped</a:t>
            </a:r>
            <a:r>
              <a:rPr lang="en-US">
                <a:latin typeface="Helvetica" charset="0"/>
                <a:ea typeface="ＭＳ Ｐゴシック" charset="0"/>
                <a:cs typeface="ＭＳ Ｐゴシック" charset="0"/>
              </a:rPr>
              <a:t>. New York: Basic Books.</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Hierarchy of needs:  	Maslow, A. H. (1970). </a:t>
            </a:r>
            <a:r>
              <a:rPr lang="en-US" u="sng">
                <a:latin typeface="Helvetica" charset="0"/>
                <a:ea typeface="ＭＳ Ｐゴシック" charset="0"/>
                <a:cs typeface="ＭＳ Ｐゴシック" charset="0"/>
              </a:rPr>
              <a:t>Motivation and personality</a:t>
            </a:r>
            <a:r>
              <a:rPr lang="en-US">
                <a:latin typeface="Helvetica" charset="0"/>
                <a:ea typeface="ＭＳ Ｐゴシック" charset="0"/>
                <a:cs typeface="ＭＳ Ｐゴシック" charset="0"/>
              </a:rPr>
              <a:t> (2nd ed.): Harper &amp; Row.</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Working is not the only adult role for adults in our society, but it is clearly very important.  It is each client</a:t>
            </a:r>
            <a:r>
              <a:rPr lang="ja-JP" altLang="en-US">
                <a:latin typeface="Helvetica" charset="0"/>
                <a:ea typeface="ＭＳ Ｐゴシック" charset="0"/>
                <a:cs typeface="ＭＳ Ｐゴシック" charset="0"/>
              </a:rPr>
              <a:t>’</a:t>
            </a:r>
            <a:r>
              <a:rPr lang="en-US" altLang="ja-JP">
                <a:latin typeface="Helvetica" charset="0"/>
                <a:ea typeface="ＭＳ Ｐゴシック" charset="0"/>
                <a:cs typeface="ＭＳ Ｐゴシック" charset="0"/>
              </a:rPr>
              <a:t>s choice whether or not he/she would like to pursue work, but mental health centers should make it possible if it is their choice.</a:t>
            </a:r>
          </a:p>
          <a:p>
            <a:endParaRPr lang="en-US">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103438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people 21-64</a:t>
            </a:r>
          </a:p>
        </p:txBody>
      </p:sp>
      <p:sp>
        <p:nvSpPr>
          <p:cNvPr id="4" name="Slide Number Placeholder 3"/>
          <p:cNvSpPr>
            <a:spLocks noGrp="1"/>
          </p:cNvSpPr>
          <p:nvPr>
            <p:ph type="sldNum" sz="quarter" idx="5"/>
          </p:nvPr>
        </p:nvSpPr>
        <p:spPr/>
        <p:txBody>
          <a:bodyPr/>
          <a:lstStyle/>
          <a:p>
            <a:fld id="{2CF95FC2-4857-43B0-92BE-7E01928D8011}" type="slidenum">
              <a:rPr lang="en-US" smtClean="0"/>
              <a:t>12</a:t>
            </a:fld>
            <a:endParaRPr lang="en-US"/>
          </a:p>
        </p:txBody>
      </p:sp>
    </p:spTree>
    <p:extLst>
      <p:ext uri="{BB962C8B-B14F-4D97-AF65-F5344CB8AC3E}">
        <p14:creationId xmlns:p14="http://schemas.microsoft.com/office/powerpoint/2010/main" val="320463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solidFill>
            <a:srgbClr val="FFFFFF"/>
          </a:solidFill>
          <a:ln/>
        </p:spPr>
      </p:sp>
      <p:sp>
        <p:nvSpPr>
          <p:cNvPr id="921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76761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DD1D6-7B03-C70B-932B-F732743B0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0F7D7-EB22-49AA-6D66-58FB01729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B7EF6-ABAC-4F38-8D70-9DB126C4FE44}"/>
              </a:ext>
            </a:extLst>
          </p:cNvPr>
          <p:cNvSpPr>
            <a:spLocks noGrp="1"/>
          </p:cNvSpPr>
          <p:nvPr>
            <p:ph type="body" idx="1"/>
          </p:nvPr>
        </p:nvSpPr>
        <p:spPr/>
        <p:txBody>
          <a:bodyPr/>
          <a:lstStyle/>
          <a:p>
            <a:r>
              <a:rPr lang="en-US" dirty="0"/>
              <a:t>If you think working stressful have you ever been unemployed? </a:t>
            </a:r>
          </a:p>
        </p:txBody>
      </p:sp>
      <p:sp>
        <p:nvSpPr>
          <p:cNvPr id="4" name="Slide Number Placeholder 3">
            <a:extLst>
              <a:ext uri="{FF2B5EF4-FFF2-40B4-BE49-F238E27FC236}">
                <a16:creationId xmlns:a16="http://schemas.microsoft.com/office/drawing/2014/main" id="{02E7BC9C-75D6-5046-B5D8-8F840C62E505}"/>
              </a:ext>
            </a:extLst>
          </p:cNvPr>
          <p:cNvSpPr>
            <a:spLocks noGrp="1"/>
          </p:cNvSpPr>
          <p:nvPr>
            <p:ph type="sldNum" sz="quarter" idx="10"/>
          </p:nvPr>
        </p:nvSpPr>
        <p:spPr/>
        <p:txBody>
          <a:bodyPr/>
          <a:lstStyle/>
          <a:p>
            <a:fld id="{2CF95FC2-4857-43B0-92BE-7E01928D8011}" type="slidenum">
              <a:rPr lang="en-US" smtClean="0"/>
              <a:t>18</a:t>
            </a:fld>
            <a:endParaRPr lang="en-US"/>
          </a:p>
        </p:txBody>
      </p:sp>
    </p:spTree>
    <p:extLst>
      <p:ext uri="{BB962C8B-B14F-4D97-AF65-F5344CB8AC3E}">
        <p14:creationId xmlns:p14="http://schemas.microsoft.com/office/powerpoint/2010/main" val="134887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3F7E1-1A06-4484-B53F-4D20D136803C}" type="slidenum">
              <a:rPr lang="en-US" smtClean="0"/>
              <a:t>22</a:t>
            </a:fld>
            <a:endParaRPr lang="en-US" dirty="0"/>
          </a:p>
        </p:txBody>
      </p:sp>
    </p:spTree>
    <p:extLst>
      <p:ext uri="{BB962C8B-B14F-4D97-AF65-F5344CB8AC3E}">
        <p14:creationId xmlns:p14="http://schemas.microsoft.com/office/powerpoint/2010/main" val="3015274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661DF-DAD1-4B73-9223-D68EB2087BDE}" type="slidenum">
              <a:rPr lang="en-US" smtClean="0"/>
              <a:pPr/>
              <a:t>24</a:t>
            </a:fld>
            <a:endParaRPr lang="en-US" dirty="0"/>
          </a:p>
        </p:txBody>
      </p:sp>
    </p:spTree>
    <p:extLst>
      <p:ext uri="{BB962C8B-B14F-4D97-AF65-F5344CB8AC3E}">
        <p14:creationId xmlns:p14="http://schemas.microsoft.com/office/powerpoint/2010/main" val="3466715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524000" y="1122363"/>
            <a:ext cx="9144000" cy="4135438"/>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AD2202-F879-41E0-932B-E3BCD97054A3}" type="datetimeFigureOut">
              <a:rPr lang="en-US" smtClean="0"/>
              <a:t>2/16/2024</a:t>
            </a:fld>
            <a:endParaRPr lang="en-US"/>
          </a:p>
        </p:txBody>
      </p:sp>
      <p:sp>
        <p:nvSpPr>
          <p:cNvPr id="6" name="Slide Number Placeholder 5"/>
          <p:cNvSpPr>
            <a:spLocks noGrp="1"/>
          </p:cNvSpPr>
          <p:nvPr>
            <p:ph type="sldNum" sz="quarter" idx="12"/>
          </p:nvPr>
        </p:nvSpPr>
        <p:spPr/>
        <p:txBody>
          <a:bodyPr/>
          <a:lstStyle/>
          <a:p>
            <a:fld id="{605995D9-5217-4D59-8049-1796F6493327}"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8811" y="6227398"/>
            <a:ext cx="2214377" cy="623028"/>
          </a:xfrm>
          <a:prstGeom prst="rect">
            <a:avLst/>
          </a:prstGeom>
        </p:spPr>
      </p:pic>
      <p:sp>
        <p:nvSpPr>
          <p:cNvPr id="10" name="Rectangle 9"/>
          <p:cNvSpPr/>
          <p:nvPr userDrawn="1"/>
        </p:nvSpPr>
        <p:spPr>
          <a:xfrm>
            <a:off x="0" y="0"/>
            <a:ext cx="12192000"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098549"/>
            <a:ext cx="1524000"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68000" y="1122363"/>
            <a:ext cx="1524000"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53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AD2202-F879-41E0-932B-E3BCD97054A3}" type="datetimeFigureOut">
              <a:rPr lang="en-US" smtClean="0"/>
              <a:t>2/16/2024</a:t>
            </a:fld>
            <a:endParaRPr lang="en-US"/>
          </a:p>
        </p:txBody>
      </p:sp>
      <p:sp>
        <p:nvSpPr>
          <p:cNvPr id="6" name="Slide Number Placeholder 5"/>
          <p:cNvSpPr>
            <a:spLocks noGrp="1"/>
          </p:cNvSpPr>
          <p:nvPr>
            <p:ph type="sldNum" sz="quarter" idx="12"/>
          </p:nvPr>
        </p:nvSpPr>
        <p:spPr/>
        <p:txBody>
          <a:bodyPr/>
          <a:lstStyle/>
          <a:p>
            <a:fld id="{605995D9-5217-4D59-8049-1796F6493327}" type="slidenum">
              <a:rPr lang="en-US" smtClean="0"/>
              <a:t>‹#›</a:t>
            </a:fld>
            <a:endParaRPr lang="en-US"/>
          </a:p>
        </p:txBody>
      </p:sp>
    </p:spTree>
    <p:extLst>
      <p:ext uri="{BB962C8B-B14F-4D97-AF65-F5344CB8AC3E}">
        <p14:creationId xmlns:p14="http://schemas.microsoft.com/office/powerpoint/2010/main" val="215610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8CAD2202-F879-41E0-932B-E3BCD97054A3}" type="datetimeFigureOut">
              <a:rPr lang="en-US" smtClean="0"/>
              <a:t>2/16/2024</a:t>
            </a:fld>
            <a:endParaRPr lang="en-US" dirty="0"/>
          </a:p>
        </p:txBody>
      </p:sp>
      <p:sp>
        <p:nvSpPr>
          <p:cNvPr id="8" name="Slide Number Placeholder 7"/>
          <p:cNvSpPr>
            <a:spLocks noGrp="1"/>
          </p:cNvSpPr>
          <p:nvPr>
            <p:ph type="sldNum" sz="quarter" idx="11"/>
          </p:nvPr>
        </p:nvSpPr>
        <p:spPr/>
        <p:txBody>
          <a:bodyPr/>
          <a:lstStyle/>
          <a:p>
            <a:fld id="{605995D9-5217-4D59-8049-1796F6493327}" type="slidenum">
              <a:rPr lang="en-US" smtClean="0"/>
              <a:t>‹#›</a:t>
            </a:fld>
            <a:endParaRPr lang="en-US"/>
          </a:p>
        </p:txBody>
      </p:sp>
    </p:spTree>
    <p:extLst>
      <p:ext uri="{BB962C8B-B14F-4D97-AF65-F5344CB8AC3E}">
        <p14:creationId xmlns:p14="http://schemas.microsoft.com/office/powerpoint/2010/main" val="34714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AD2202-F879-41E0-932B-E3BCD97054A3}" type="datetimeFigureOut">
              <a:rPr lang="en-US" smtClean="0"/>
              <a:t>2/16/2024</a:t>
            </a:fld>
            <a:endParaRPr lang="en-US"/>
          </a:p>
        </p:txBody>
      </p:sp>
      <p:sp>
        <p:nvSpPr>
          <p:cNvPr id="7" name="Slide Number Placeholder 6"/>
          <p:cNvSpPr>
            <a:spLocks noGrp="1"/>
          </p:cNvSpPr>
          <p:nvPr>
            <p:ph type="sldNum" sz="quarter" idx="12"/>
          </p:nvPr>
        </p:nvSpPr>
        <p:spPr/>
        <p:txBody>
          <a:bodyPr/>
          <a:lstStyle/>
          <a:p>
            <a:fld id="{605995D9-5217-4D59-8049-1796F6493327}" type="slidenum">
              <a:rPr lang="en-US" smtClean="0"/>
              <a:t>‹#›</a:t>
            </a:fld>
            <a:endParaRPr lang="en-US"/>
          </a:p>
        </p:txBody>
      </p:sp>
    </p:spTree>
    <p:extLst>
      <p:ext uri="{BB962C8B-B14F-4D97-AF65-F5344CB8AC3E}">
        <p14:creationId xmlns:p14="http://schemas.microsoft.com/office/powerpoint/2010/main" val="14291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AD2202-F879-41E0-932B-E3BCD97054A3}" type="datetimeFigureOut">
              <a:rPr lang="en-US" smtClean="0"/>
              <a:t>2/16/2024</a:t>
            </a:fld>
            <a:endParaRPr lang="en-US"/>
          </a:p>
        </p:txBody>
      </p:sp>
      <p:sp>
        <p:nvSpPr>
          <p:cNvPr id="9" name="Slide Number Placeholder 8"/>
          <p:cNvSpPr>
            <a:spLocks noGrp="1"/>
          </p:cNvSpPr>
          <p:nvPr>
            <p:ph type="sldNum" sz="quarter" idx="12"/>
          </p:nvPr>
        </p:nvSpPr>
        <p:spPr/>
        <p:txBody>
          <a:bodyPr/>
          <a:lstStyle/>
          <a:p>
            <a:fld id="{605995D9-5217-4D59-8049-1796F6493327}" type="slidenum">
              <a:rPr lang="en-US" smtClean="0"/>
              <a:t>‹#›</a:t>
            </a:fld>
            <a:endParaRPr lang="en-US"/>
          </a:p>
        </p:txBody>
      </p:sp>
    </p:spTree>
    <p:extLst>
      <p:ext uri="{BB962C8B-B14F-4D97-AF65-F5344CB8AC3E}">
        <p14:creationId xmlns:p14="http://schemas.microsoft.com/office/powerpoint/2010/main" val="94909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AD2202-F879-41E0-932B-E3BCD97054A3}" type="datetimeFigureOut">
              <a:rPr lang="en-US" smtClean="0"/>
              <a:t>2/16/2024</a:t>
            </a:fld>
            <a:endParaRPr lang="en-US"/>
          </a:p>
        </p:txBody>
      </p:sp>
      <p:sp>
        <p:nvSpPr>
          <p:cNvPr id="5" name="Slide Number Placeholder 4"/>
          <p:cNvSpPr>
            <a:spLocks noGrp="1"/>
          </p:cNvSpPr>
          <p:nvPr>
            <p:ph type="sldNum" sz="quarter" idx="12"/>
          </p:nvPr>
        </p:nvSpPr>
        <p:spPr/>
        <p:txBody>
          <a:bodyPr/>
          <a:lstStyle/>
          <a:p>
            <a:fld id="{605995D9-5217-4D59-8049-1796F6493327}" type="slidenum">
              <a:rPr lang="en-US" smtClean="0"/>
              <a:t>‹#›</a:t>
            </a:fld>
            <a:endParaRPr lang="en-US"/>
          </a:p>
        </p:txBody>
      </p:sp>
    </p:spTree>
    <p:extLst>
      <p:ext uri="{BB962C8B-B14F-4D97-AF65-F5344CB8AC3E}">
        <p14:creationId xmlns:p14="http://schemas.microsoft.com/office/powerpoint/2010/main" val="139607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D2202-F879-41E0-932B-E3BCD97054A3}" type="datetimeFigureOut">
              <a:rPr lang="en-US" smtClean="0"/>
              <a:t>2/16/2024</a:t>
            </a:fld>
            <a:endParaRPr lang="en-US"/>
          </a:p>
        </p:txBody>
      </p:sp>
      <p:sp>
        <p:nvSpPr>
          <p:cNvPr id="4" name="Slide Number Placeholder 3"/>
          <p:cNvSpPr>
            <a:spLocks noGrp="1"/>
          </p:cNvSpPr>
          <p:nvPr>
            <p:ph type="sldNum" sz="quarter" idx="12"/>
          </p:nvPr>
        </p:nvSpPr>
        <p:spPr/>
        <p:txBody>
          <a:bodyPr/>
          <a:lstStyle/>
          <a:p>
            <a:fld id="{605995D9-5217-4D59-8049-1796F6493327}" type="slidenum">
              <a:rPr lang="en-US" smtClean="0"/>
              <a:t>‹#›</a:t>
            </a:fld>
            <a:endParaRPr lang="en-US"/>
          </a:p>
        </p:txBody>
      </p:sp>
    </p:spTree>
    <p:extLst>
      <p:ext uri="{BB962C8B-B14F-4D97-AF65-F5344CB8AC3E}">
        <p14:creationId xmlns:p14="http://schemas.microsoft.com/office/powerpoint/2010/main" val="111641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690688"/>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D2202-F879-41E0-932B-E3BCD97054A3}" type="datetimeFigureOut">
              <a:rPr lang="en-US" smtClean="0"/>
              <a:t>2/16/2024</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995D9-5217-4D59-8049-1796F6493327}" type="slidenum">
              <a:rPr lang="en-US" smtClean="0"/>
              <a:t>‹#›</a:t>
            </a:fld>
            <a:endParaRPr lang="en-US"/>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988811" y="6227398"/>
            <a:ext cx="2214377" cy="623028"/>
          </a:xfrm>
          <a:prstGeom prst="rect">
            <a:avLst/>
          </a:prstGeom>
        </p:spPr>
      </p:pic>
    </p:spTree>
    <p:extLst>
      <p:ext uri="{BB962C8B-B14F-4D97-AF65-F5344CB8AC3E}">
        <p14:creationId xmlns:p14="http://schemas.microsoft.com/office/powerpoint/2010/main" val="1000283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ipsworks.org/" TargetMode="External"/><Relationship Id="rId2" Type="http://schemas.openxmlformats.org/officeDocument/2006/relationships/hyperlink" Target="mailto:Sandra.reese@nyspi.columbia.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0848"/>
          </a:xfrm>
        </p:spPr>
        <p:txBody>
          <a:bodyPr>
            <a:normAutofit/>
          </a:bodyPr>
          <a:lstStyle/>
          <a:p>
            <a:r>
              <a:rPr lang="en-US" sz="4400" dirty="0"/>
              <a:t>How Does Providing Evidence-based Supported Employment Impact Social Determinants of Health? </a:t>
            </a:r>
          </a:p>
        </p:txBody>
      </p:sp>
      <p:sp>
        <p:nvSpPr>
          <p:cNvPr id="3" name="Subtitle 2"/>
          <p:cNvSpPr>
            <a:spLocks noGrp="1"/>
          </p:cNvSpPr>
          <p:nvPr>
            <p:ph type="subTitle" idx="1"/>
          </p:nvPr>
        </p:nvSpPr>
        <p:spPr/>
        <p:txBody>
          <a:bodyPr>
            <a:noAutofit/>
          </a:bodyPr>
          <a:lstStyle/>
          <a:p>
            <a:r>
              <a:rPr lang="en-US" sz="3200" dirty="0">
                <a:solidFill>
                  <a:schemeClr val="bg1"/>
                </a:solidFill>
              </a:rPr>
              <a:t>Hawaii</a:t>
            </a:r>
          </a:p>
          <a:p>
            <a:r>
              <a:rPr lang="en-US" sz="3200" dirty="0">
                <a:solidFill>
                  <a:schemeClr val="bg1"/>
                </a:solidFill>
              </a:rPr>
              <a:t>February 29, 2024</a:t>
            </a:r>
          </a:p>
          <a:p>
            <a:r>
              <a:rPr lang="en-US" sz="3200" dirty="0">
                <a:solidFill>
                  <a:schemeClr val="bg1"/>
                </a:solidFill>
              </a:rPr>
              <a:t>Sandy Reese</a:t>
            </a:r>
          </a:p>
        </p:txBody>
      </p:sp>
    </p:spTree>
    <p:extLst>
      <p:ext uri="{BB962C8B-B14F-4D97-AF65-F5344CB8AC3E}">
        <p14:creationId xmlns:p14="http://schemas.microsoft.com/office/powerpoint/2010/main" val="359970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 y="136525"/>
            <a:ext cx="12057016" cy="1445787"/>
          </a:xfrm>
        </p:spPr>
        <p:txBody>
          <a:bodyPr vert="horz" lIns="90488" tIns="45720" rIns="90488" bIns="45720" rtlCol="0" anchor="ctr">
            <a:normAutofit/>
          </a:bodyPr>
          <a:lstStyle/>
          <a:p>
            <a:pPr algn="ctr"/>
            <a:r>
              <a:rPr lang="en-US" dirty="0">
                <a:cs typeface="Times New Roman"/>
              </a:rPr>
              <a:t>Positive Impact of Competitive Employment </a:t>
            </a:r>
            <a:br>
              <a:rPr lang="en-US" dirty="0">
                <a:cs typeface="Times New Roman"/>
              </a:rPr>
            </a:br>
            <a:r>
              <a:rPr lang="en-US" dirty="0">
                <a:cs typeface="Times New Roman"/>
              </a:rPr>
              <a:t>for People with Mental Illness</a:t>
            </a:r>
            <a:endParaRPr lang="en-US" dirty="0">
              <a:ea typeface="ＭＳ Ｐゴシック" charset="0"/>
              <a:cs typeface="Times New Roman" charset="0"/>
            </a:endParaRPr>
          </a:p>
        </p:txBody>
      </p:sp>
      <p:sp>
        <p:nvSpPr>
          <p:cNvPr id="21507" name="Rectangle 3"/>
          <p:cNvSpPr>
            <a:spLocks noGrp="1" noChangeArrowheads="1"/>
          </p:cNvSpPr>
          <p:nvPr>
            <p:ph idx="1"/>
          </p:nvPr>
        </p:nvSpPr>
        <p:spPr>
          <a:xfrm>
            <a:off x="586853" y="1842448"/>
            <a:ext cx="10766947" cy="5015552"/>
          </a:xfrm>
        </p:spPr>
        <p:txBody>
          <a:bodyPr vert="horz" lIns="90488" tIns="45720" rIns="90488" bIns="45720" rtlCol="0">
            <a:noAutofit/>
          </a:bodyPr>
          <a:lstStyle/>
          <a:p>
            <a:pPr marL="0" indent="0" algn="ctr">
              <a:buNone/>
            </a:pPr>
            <a:r>
              <a:rPr lang="en-US" sz="3200" b="1" dirty="0">
                <a:cs typeface="Times New Roman" panose="02020603050405020304" pitchFamily="18" charset="0"/>
              </a:rPr>
              <a:t>Benefits of work for people with mental illness similar to those for general population:</a:t>
            </a:r>
          </a:p>
          <a:p>
            <a:pPr marL="457200" lvl="1" indent="0">
              <a:spcBef>
                <a:spcPts val="1700"/>
              </a:spcBef>
              <a:buNone/>
            </a:pPr>
            <a:r>
              <a:rPr lang="en-US" sz="3200" dirty="0">
                <a:cs typeface="Times New Roman" panose="02020603050405020304" pitchFamily="18" charset="0"/>
              </a:rPr>
              <a:t>increased self-esteem, improved financial security, reduced mental health symptoms, less social isolation, reduced substance use, and reduced health care costs</a:t>
            </a:r>
          </a:p>
          <a:p>
            <a:pPr marL="0" indent="0" algn="r">
              <a:lnSpc>
                <a:spcPct val="150000"/>
              </a:lnSpc>
              <a:spcBef>
                <a:spcPts val="0"/>
              </a:spcBef>
              <a:buNone/>
            </a:pPr>
            <a:r>
              <a:rPr lang="en-US" sz="3200" dirty="0">
                <a:cs typeface="Times New Roman" panose="02020603050405020304" pitchFamily="18" charset="0"/>
              </a:rPr>
              <a:t>(Drake, 2020; Gibbons, 2019; Luciano, 2014)</a:t>
            </a:r>
          </a:p>
        </p:txBody>
      </p:sp>
      <p:sp>
        <p:nvSpPr>
          <p:cNvPr id="2" name="Slide Number Placeholder 1"/>
          <p:cNvSpPr>
            <a:spLocks noGrp="1"/>
          </p:cNvSpPr>
          <p:nvPr>
            <p:ph type="sldNum" sz="quarter" idx="12"/>
          </p:nvPr>
        </p:nvSpPr>
        <p:spPr/>
        <p:txBody>
          <a:bodyPr/>
          <a:lstStyle/>
          <a:p>
            <a:fld id="{605995D9-5217-4D59-8049-1796F6493327}" type="slidenum">
              <a:rPr lang="en-US" smtClean="0"/>
              <a:t>10</a:t>
            </a:fld>
            <a:endParaRPr lang="en-US"/>
          </a:p>
        </p:txBody>
      </p:sp>
      <p:sp>
        <p:nvSpPr>
          <p:cNvPr id="3" name="TextBox 2">
            <a:extLst>
              <a:ext uri="{FF2B5EF4-FFF2-40B4-BE49-F238E27FC236}">
                <a16:creationId xmlns:a16="http://schemas.microsoft.com/office/drawing/2014/main" id="{ED47FC4E-A681-6645-9A69-81DC60BFF2BE}"/>
              </a:ext>
            </a:extLst>
          </p:cNvPr>
          <p:cNvSpPr txBox="1"/>
          <p:nvPr/>
        </p:nvSpPr>
        <p:spPr>
          <a:xfrm>
            <a:off x="5915608" y="12129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3078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p:spPr>
        <p:txBody>
          <a:bodyPr>
            <a:noAutofit/>
          </a:bodyPr>
          <a:lstStyle/>
          <a:p>
            <a:br>
              <a:rPr lang="en-US" sz="3200" dirty="0"/>
            </a:br>
            <a:r>
              <a:rPr lang="en-US" sz="3600" dirty="0"/>
              <a:t>If employment is good, why is there such a large disparity between statewide employment rates and the numbers of people with mental health conditions working? </a:t>
            </a:r>
            <a:br>
              <a:rPr lang="en-US" sz="3600" dirty="0"/>
            </a:br>
            <a:endParaRPr lang="en-US" sz="3200" dirty="0"/>
          </a:p>
        </p:txBody>
      </p:sp>
      <p:pic>
        <p:nvPicPr>
          <p:cNvPr id="10" name="Content Placeholder 9" descr="Category:Unbalanced scales of justice - Wikimedia Comm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4493" y="2386940"/>
            <a:ext cx="3443845" cy="3396343"/>
          </a:xfrm>
        </p:spPr>
      </p:pic>
    </p:spTree>
    <p:extLst>
      <p:ext uri="{BB962C8B-B14F-4D97-AF65-F5344CB8AC3E}">
        <p14:creationId xmlns:p14="http://schemas.microsoft.com/office/powerpoint/2010/main" val="412612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76313"/>
          </a:xfrm>
        </p:spPr>
        <p:txBody>
          <a:bodyPr>
            <a:normAutofit fontScale="90000"/>
          </a:bodyPr>
          <a:lstStyle/>
          <a:p>
            <a:pPr algn="ctr"/>
            <a:r>
              <a:rPr lang="en-US" sz="2400" dirty="0"/>
              <a:t>This is the 2022 Uniform Reporting System (URS) Output Tables for Hawaii. The URS state reporting system is collected annually to support the Community Mental Health Services Block Grant program. State Mental Health Authorities report on National Outcome Measures (NOMS), evidence-based practices, and utilization measures providing an overview of state mental health delivery systems.</a:t>
            </a:r>
          </a:p>
        </p:txBody>
      </p:sp>
      <p:graphicFrame>
        <p:nvGraphicFramePr>
          <p:cNvPr id="4" name="Table 4">
            <a:extLst>
              <a:ext uri="{FF2B5EF4-FFF2-40B4-BE49-F238E27FC236}">
                <a16:creationId xmlns:a16="http://schemas.microsoft.com/office/drawing/2014/main" id="{53FE4C1D-219A-2B4C-9B66-A8A754E3F635}"/>
              </a:ext>
            </a:extLst>
          </p:cNvPr>
          <p:cNvGraphicFramePr>
            <a:graphicFrameLocks noGrp="1"/>
          </p:cNvGraphicFramePr>
          <p:nvPr>
            <p:extLst>
              <p:ext uri="{D42A27DB-BD31-4B8C-83A1-F6EECF244321}">
                <p14:modId xmlns:p14="http://schemas.microsoft.com/office/powerpoint/2010/main" val="1203672307"/>
              </p:ext>
            </p:extLst>
          </p:nvPr>
        </p:nvGraphicFramePr>
        <p:xfrm>
          <a:off x="0" y="1676313"/>
          <a:ext cx="12192000" cy="3588857"/>
        </p:xfrm>
        <a:graphic>
          <a:graphicData uri="http://schemas.openxmlformats.org/drawingml/2006/table">
            <a:tbl>
              <a:tblPr firstRow="1" bandRow="1">
                <a:tableStyleId>{FABFCF23-3B69-468F-B69F-88F6DE6A72F2}</a:tableStyleId>
              </a:tblPr>
              <a:tblGrid>
                <a:gridCol w="3221182">
                  <a:extLst>
                    <a:ext uri="{9D8B030D-6E8A-4147-A177-3AD203B41FA5}">
                      <a16:colId xmlns:a16="http://schemas.microsoft.com/office/drawing/2014/main" val="1219644259"/>
                    </a:ext>
                  </a:extLst>
                </a:gridCol>
                <a:gridCol w="3459585">
                  <a:extLst>
                    <a:ext uri="{9D8B030D-6E8A-4147-A177-3AD203B41FA5}">
                      <a16:colId xmlns:a16="http://schemas.microsoft.com/office/drawing/2014/main" val="77137601"/>
                    </a:ext>
                  </a:extLst>
                </a:gridCol>
                <a:gridCol w="2982780">
                  <a:extLst>
                    <a:ext uri="{9D8B030D-6E8A-4147-A177-3AD203B41FA5}">
                      <a16:colId xmlns:a16="http://schemas.microsoft.com/office/drawing/2014/main" val="3380421329"/>
                    </a:ext>
                  </a:extLst>
                </a:gridCol>
                <a:gridCol w="2528453">
                  <a:extLst>
                    <a:ext uri="{9D8B030D-6E8A-4147-A177-3AD203B41FA5}">
                      <a16:colId xmlns:a16="http://schemas.microsoft.com/office/drawing/2014/main" val="477506274"/>
                    </a:ext>
                  </a:extLst>
                </a:gridCol>
              </a:tblGrid>
              <a:tr h="1189361">
                <a:tc>
                  <a:txBody>
                    <a:bodyPr/>
                    <a:lstStyle/>
                    <a:p>
                      <a:endParaRPr lang="en-US" sz="2800" dirty="0"/>
                    </a:p>
                  </a:txBody>
                  <a:tcPr anchor="ctr"/>
                </a:tc>
                <a:tc>
                  <a:txBody>
                    <a:bodyPr/>
                    <a:lstStyle/>
                    <a:p>
                      <a:r>
                        <a:rPr lang="en-US" sz="2800" dirty="0"/>
                        <a:t>General Population</a:t>
                      </a:r>
                    </a:p>
                  </a:txBody>
                  <a:tcPr anchor="ctr"/>
                </a:tc>
                <a:tc>
                  <a:txBody>
                    <a:bodyPr/>
                    <a:lstStyle/>
                    <a:p>
                      <a:r>
                        <a:rPr lang="en-US" sz="2800" dirty="0"/>
                        <a:t>People with Mental Illness</a:t>
                      </a:r>
                    </a:p>
                  </a:txBody>
                  <a:tcPr anchor="ctr"/>
                </a:tc>
                <a:tc>
                  <a:txBody>
                    <a:bodyPr/>
                    <a:lstStyle/>
                    <a:p>
                      <a:r>
                        <a:rPr lang="en-US" sz="2800" dirty="0"/>
                        <a:t>Difference</a:t>
                      </a:r>
                    </a:p>
                  </a:txBody>
                  <a:tcPr anchor="ctr"/>
                </a:tc>
                <a:extLst>
                  <a:ext uri="{0D108BD9-81ED-4DB2-BD59-A6C34878D82A}">
                    <a16:rowId xmlns:a16="http://schemas.microsoft.com/office/drawing/2014/main" val="3215132878"/>
                  </a:ext>
                </a:extLst>
              </a:tr>
              <a:tr h="1199748">
                <a:tc>
                  <a:txBody>
                    <a:bodyPr/>
                    <a:lstStyle/>
                    <a:p>
                      <a:r>
                        <a:rPr lang="en-US" sz="2800" dirty="0"/>
                        <a:t>Employment Rate in United States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96.3%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21.7%</a:t>
                      </a:r>
                    </a:p>
                  </a:txBody>
                  <a:tcPr anchor="ctr"/>
                </a:tc>
                <a:tc>
                  <a:txBody>
                    <a:bodyPr/>
                    <a:lstStyle/>
                    <a:p>
                      <a:r>
                        <a:rPr lang="en-US" sz="2800"/>
                        <a:t>74.6%</a:t>
                      </a:r>
                      <a:endParaRPr lang="en-US" sz="2800" dirty="0"/>
                    </a:p>
                  </a:txBody>
                  <a:tcPr anchor="ctr"/>
                </a:tc>
                <a:extLst>
                  <a:ext uri="{0D108BD9-81ED-4DB2-BD59-A6C34878D82A}">
                    <a16:rowId xmlns:a16="http://schemas.microsoft.com/office/drawing/2014/main" val="291021499"/>
                  </a:ext>
                </a:extLst>
              </a:tr>
              <a:tr h="1199748">
                <a:tc>
                  <a:txBody>
                    <a:bodyPr/>
                    <a:lstStyle/>
                    <a:p>
                      <a:r>
                        <a:rPr lang="en-US" sz="2800" dirty="0"/>
                        <a:t>Employment Rate in Hawaii</a:t>
                      </a:r>
                    </a:p>
                  </a:txBody>
                  <a:tcPr anchor="ctr"/>
                </a:tc>
                <a:tc>
                  <a:txBody>
                    <a:bodyPr/>
                    <a:lstStyle/>
                    <a:p>
                      <a:r>
                        <a:rPr lang="en-US" sz="2800" dirty="0"/>
                        <a:t>96.5%</a:t>
                      </a:r>
                    </a:p>
                  </a:txBody>
                  <a:tcPr anchor="ctr"/>
                </a:tc>
                <a:tc>
                  <a:txBody>
                    <a:bodyPr/>
                    <a:lstStyle/>
                    <a:p>
                      <a:r>
                        <a:rPr lang="en-US" sz="2800" dirty="0"/>
                        <a:t>14.4%</a:t>
                      </a:r>
                    </a:p>
                  </a:txBody>
                  <a:tcPr anchor="ctr"/>
                </a:tc>
                <a:tc>
                  <a:txBody>
                    <a:bodyPr/>
                    <a:lstStyle/>
                    <a:p>
                      <a:r>
                        <a:rPr lang="en-US" sz="2800" dirty="0"/>
                        <a:t>82.1%</a:t>
                      </a:r>
                    </a:p>
                  </a:txBody>
                  <a:tcPr anchor="ctr"/>
                </a:tc>
                <a:extLst>
                  <a:ext uri="{0D108BD9-81ED-4DB2-BD59-A6C34878D82A}">
                    <a16:rowId xmlns:a16="http://schemas.microsoft.com/office/drawing/2014/main" val="3328177560"/>
                  </a:ext>
                </a:extLst>
              </a:tr>
            </a:tbl>
          </a:graphicData>
        </a:graphic>
      </p:graphicFrame>
      <p:sp>
        <p:nvSpPr>
          <p:cNvPr id="5" name="Right Arrow 4">
            <a:extLst>
              <a:ext uri="{FF2B5EF4-FFF2-40B4-BE49-F238E27FC236}">
                <a16:creationId xmlns:a16="http://schemas.microsoft.com/office/drawing/2014/main" id="{7CD620D1-6B57-A941-B936-B69C5D45A77D}"/>
              </a:ext>
            </a:extLst>
          </p:cNvPr>
          <p:cNvSpPr/>
          <p:nvPr/>
        </p:nvSpPr>
        <p:spPr>
          <a:xfrm rot="19426496">
            <a:off x="8112378" y="4859589"/>
            <a:ext cx="1312607" cy="634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A54726E-9BCC-B348-800D-D370C165C68C}"/>
              </a:ext>
            </a:extLst>
          </p:cNvPr>
          <p:cNvSpPr txBox="1"/>
          <p:nvPr/>
        </p:nvSpPr>
        <p:spPr>
          <a:xfrm>
            <a:off x="3923836" y="5447153"/>
            <a:ext cx="4128016" cy="461665"/>
          </a:xfrm>
          <a:prstGeom prst="rect">
            <a:avLst/>
          </a:prstGeom>
          <a:noFill/>
          <a:ln w="28575">
            <a:solidFill>
              <a:schemeClr val="accent2"/>
            </a:solidFill>
          </a:ln>
        </p:spPr>
        <p:txBody>
          <a:bodyPr wrap="square" rtlCol="0">
            <a:spAutoFit/>
          </a:bodyPr>
          <a:lstStyle/>
          <a:p>
            <a:r>
              <a:rPr lang="en-US" sz="2400" dirty="0"/>
              <a:t>Target group for IPS services!</a:t>
            </a:r>
          </a:p>
        </p:txBody>
      </p:sp>
    </p:spTree>
    <p:extLst>
      <p:ext uri="{BB962C8B-B14F-4D97-AF65-F5344CB8AC3E}">
        <p14:creationId xmlns:p14="http://schemas.microsoft.com/office/powerpoint/2010/main" val="458146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8"/>
          </a:xfrm>
        </p:spPr>
        <p:txBody>
          <a:bodyPr>
            <a:normAutofit fontScale="90000"/>
          </a:bodyPr>
          <a:lstStyle/>
          <a:p>
            <a:pPr algn="ctr"/>
            <a:br>
              <a:rPr lang="en-US" dirty="0"/>
            </a:br>
            <a:r>
              <a:rPr lang="en-US" dirty="0"/>
              <a:t>There’s probably a lot of people with mental illness who want to work, but may need help to reach their goal </a:t>
            </a:r>
            <a:br>
              <a:rPr lang="en-US" dirty="0"/>
            </a:br>
            <a:endParaRPr lang="en-US" dirty="0"/>
          </a:p>
        </p:txBody>
      </p:sp>
      <p:pic>
        <p:nvPicPr>
          <p:cNvPr id="4" name="Content Placeholder 3" descr="Formal business people | Royalty free stock photo - 4584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08219" y="1741410"/>
            <a:ext cx="5308270" cy="4065624"/>
          </a:xfrm>
        </p:spPr>
      </p:pic>
    </p:spTree>
    <p:extLst>
      <p:ext uri="{BB962C8B-B14F-4D97-AF65-F5344CB8AC3E}">
        <p14:creationId xmlns:p14="http://schemas.microsoft.com/office/powerpoint/2010/main" val="233318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62" name="Rectangle 2"/>
          <p:cNvSpPr>
            <a:spLocks noGrp="1" noChangeArrowheads="1"/>
          </p:cNvSpPr>
          <p:nvPr>
            <p:ph type="title"/>
          </p:nvPr>
        </p:nvSpPr>
        <p:spPr>
          <a:xfrm>
            <a:off x="0" y="429531"/>
            <a:ext cx="11738919" cy="954425"/>
          </a:xfrm>
        </p:spPr>
        <p:txBody>
          <a:bodyPr>
            <a:normAutofit/>
          </a:bodyPr>
          <a:lstStyle/>
          <a:p>
            <a:pPr algn="ctr">
              <a:defRPr/>
            </a:pPr>
            <a:r>
              <a:rPr lang="en-US" dirty="0">
                <a:effectLst/>
                <a:ea typeface="ＭＳ Ｐゴシック" charset="0"/>
                <a:cs typeface="Times New Roman" charset="0"/>
              </a:rPr>
              <a:t>Need for Employment Services</a:t>
            </a:r>
            <a:endParaRPr lang="en-US" dirty="0">
              <a:ea typeface="ＭＳ Ｐゴシック" charset="0"/>
              <a:cs typeface="Times New Roman" charset="0"/>
            </a:endParaRPr>
          </a:p>
        </p:txBody>
      </p:sp>
      <p:sp>
        <p:nvSpPr>
          <p:cNvPr id="3164163" name="Rectangle 3"/>
          <p:cNvSpPr>
            <a:spLocks noGrp="1" noChangeArrowheads="1"/>
          </p:cNvSpPr>
          <p:nvPr>
            <p:ph idx="1"/>
          </p:nvPr>
        </p:nvSpPr>
        <p:spPr>
          <a:xfrm>
            <a:off x="166899" y="1787235"/>
            <a:ext cx="5707428" cy="5278583"/>
          </a:xfrm>
        </p:spPr>
        <p:txBody>
          <a:bodyPr>
            <a:normAutofit/>
          </a:bodyPr>
          <a:lstStyle/>
          <a:p>
            <a:pPr>
              <a:lnSpc>
                <a:spcPct val="90000"/>
              </a:lnSpc>
              <a:defRPr/>
            </a:pPr>
            <a:r>
              <a:rPr lang="en-US" sz="3200" dirty="0">
                <a:ea typeface="ＭＳ Ｐゴシック" charset="0"/>
                <a:cs typeface="ＭＳ Ｐゴシック" charset="0"/>
              </a:rPr>
              <a:t>Over 60% of people with serious mental illness want to work, but less than 20% employed.</a:t>
            </a:r>
          </a:p>
          <a:p>
            <a:pPr>
              <a:lnSpc>
                <a:spcPct val="90000"/>
              </a:lnSpc>
              <a:defRPr/>
            </a:pPr>
            <a:endParaRPr lang="en-US" sz="3200" dirty="0">
              <a:ea typeface="ＭＳ Ｐゴシック" charset="0"/>
              <a:cs typeface="ＭＳ Ｐゴシック" charset="0"/>
            </a:endParaRPr>
          </a:p>
          <a:p>
            <a:pPr>
              <a:defRPr/>
            </a:pPr>
            <a:r>
              <a:rPr lang="en-US" sz="3200" dirty="0">
                <a:ea typeface="ＭＳ Ｐゴシック" charset="0"/>
                <a:cs typeface="ＭＳ Ｐゴシック" charset="0"/>
              </a:rPr>
              <a:t>Only 2% of people who could benefit have access to effective employment services.</a:t>
            </a:r>
          </a:p>
          <a:p>
            <a:pPr>
              <a:lnSpc>
                <a:spcPct val="90000"/>
              </a:lnSpc>
              <a:defRPr/>
            </a:pPr>
            <a:endParaRPr lang="en-US" sz="4000" dirty="0">
              <a:latin typeface="Times New Roman" charset="0"/>
              <a:ea typeface="ＭＳ Ｐゴシック" charset="0"/>
              <a:cs typeface="ＭＳ Ｐゴシック" charset="0"/>
            </a:endParaRPr>
          </a:p>
          <a:p>
            <a:pPr marL="0" indent="0">
              <a:lnSpc>
                <a:spcPct val="90000"/>
              </a:lnSpc>
              <a:buNone/>
              <a:defRPr/>
            </a:pPr>
            <a:endParaRPr lang="en-US" dirty="0">
              <a:effectLst/>
              <a:latin typeface="Times" charset="0"/>
              <a:ea typeface="ＭＳ Ｐゴシック" charset="0"/>
              <a:cs typeface="ＭＳ Ｐゴシック" charset="0"/>
            </a:endParaRPr>
          </a:p>
          <a:p>
            <a:pPr>
              <a:lnSpc>
                <a:spcPct val="90000"/>
              </a:lnSpc>
              <a:defRPr/>
            </a:pPr>
            <a:endParaRPr lang="en-US" dirty="0">
              <a:effectLst/>
              <a:latin typeface="Times" charset="0"/>
              <a:ea typeface="ＭＳ Ｐゴシック" charset="0"/>
              <a:cs typeface="ＭＳ Ｐゴシック" charset="0"/>
            </a:endParaRPr>
          </a:p>
          <a:p>
            <a:pPr>
              <a:lnSpc>
                <a:spcPct val="90000"/>
              </a:lnSpc>
              <a:buFont typeface="Wingdings" charset="0"/>
              <a:buNone/>
              <a:defRPr/>
            </a:pPr>
            <a:endParaRPr lang="en-US" dirty="0">
              <a:effectLst/>
              <a:latin typeface="Times" charset="0"/>
              <a:ea typeface="ＭＳ Ｐゴシック" charset="0"/>
              <a:cs typeface="ＭＳ Ｐゴシック" charset="0"/>
            </a:endParaRPr>
          </a:p>
          <a:p>
            <a:pPr>
              <a:lnSpc>
                <a:spcPct val="90000"/>
              </a:lnSpc>
              <a:buFont typeface="Wingdings" charset="0"/>
              <a:buNone/>
              <a:defRPr/>
            </a:pPr>
            <a:endParaRPr lang="en-US" dirty="0">
              <a:effectLst/>
              <a:latin typeface="Times" charset="0"/>
              <a:ea typeface="ＭＳ Ｐゴシック" charset="0"/>
              <a:cs typeface="ＭＳ Ｐゴシック" charset="0"/>
            </a:endParaRPr>
          </a:p>
          <a:p>
            <a:pPr>
              <a:lnSpc>
                <a:spcPct val="90000"/>
              </a:lnSpc>
              <a:defRPr/>
            </a:pPr>
            <a:endParaRPr lang="en-US" sz="2000" dirty="0">
              <a:latin typeface="Times"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605995D9-5217-4D59-8049-1796F6493327}" type="slidenum">
              <a:rPr lang="en-US" smtClean="0"/>
              <a:t>14</a:t>
            </a:fld>
            <a:endParaRPr lang="en-US"/>
          </a:p>
        </p:txBody>
      </p:sp>
      <p:graphicFrame>
        <p:nvGraphicFramePr>
          <p:cNvPr id="5" name="Object 4">
            <a:extLst>
              <a:ext uri="{FF2B5EF4-FFF2-40B4-BE49-F238E27FC236}">
                <a16:creationId xmlns:a16="http://schemas.microsoft.com/office/drawing/2014/main" id="{932BE3B7-9D7D-CA4C-A58E-3EE7C2BDFAF9}"/>
              </a:ext>
            </a:extLst>
          </p:cNvPr>
          <p:cNvGraphicFramePr>
            <a:graphicFrameLocks noChangeAspect="1"/>
          </p:cNvGraphicFramePr>
          <p:nvPr/>
        </p:nvGraphicFramePr>
        <p:xfrm>
          <a:off x="6333321" y="2621112"/>
          <a:ext cx="5634946" cy="3735238"/>
        </p:xfrm>
        <a:graphic>
          <a:graphicData uri="http://schemas.openxmlformats.org/presentationml/2006/ole">
            <mc:AlternateContent xmlns:mc="http://schemas.openxmlformats.org/markup-compatibility/2006">
              <mc:Choice xmlns:v="urn:schemas-microsoft-com:vml" Requires="v">
                <p:oleObj name="Worksheet" r:id="rId3" imgW="5575300" imgH="3695700" progId="Excel.Sheet.12">
                  <p:embed/>
                </p:oleObj>
              </mc:Choice>
              <mc:Fallback>
                <p:oleObj name="Worksheet" r:id="rId3" imgW="5575300" imgH="3695700" progId="Excel.Sheet.12">
                  <p:embed/>
                  <p:pic>
                    <p:nvPicPr>
                      <p:cNvPr id="5" name="Object 4">
                        <a:extLst>
                          <a:ext uri="{FF2B5EF4-FFF2-40B4-BE49-F238E27FC236}">
                            <a16:creationId xmlns:a16="http://schemas.microsoft.com/office/drawing/2014/main" id="{932BE3B7-9D7D-CA4C-A58E-3EE7C2BDFAF9}"/>
                          </a:ext>
                        </a:extLst>
                      </p:cNvPr>
                      <p:cNvPicPr/>
                      <p:nvPr/>
                    </p:nvPicPr>
                    <p:blipFill>
                      <a:blip r:embed="rId4"/>
                      <a:stretch>
                        <a:fillRect/>
                      </a:stretch>
                    </p:blipFill>
                    <p:spPr>
                      <a:xfrm>
                        <a:off x="6333321" y="2621112"/>
                        <a:ext cx="5634946" cy="373523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5A665C08-04D0-B249-B1F9-404263367314}"/>
              </a:ext>
            </a:extLst>
          </p:cNvPr>
          <p:cNvSpPr/>
          <p:nvPr/>
        </p:nvSpPr>
        <p:spPr>
          <a:xfrm>
            <a:off x="6333321" y="1722870"/>
            <a:ext cx="5634946" cy="898241"/>
          </a:xfrm>
          <a:prstGeom prst="rect">
            <a:avLst/>
          </a:prstGeom>
        </p:spPr>
        <p:txBody>
          <a:bodyPr wrap="square">
            <a:spAutoFit/>
          </a:bodyPr>
          <a:lstStyle/>
          <a:p>
            <a:pPr algn="ctr"/>
            <a:r>
              <a:rPr lang="en-US" sz="2800" dirty="0">
                <a:solidFill>
                  <a:schemeClr val="tx2"/>
                </a:solidFill>
                <a:latin typeface="Times New Roman"/>
                <a:cs typeface="Times New Roman"/>
              </a:rPr>
              <a:t>Expressed Interest in Employment </a:t>
            </a:r>
          </a:p>
          <a:p>
            <a:pPr algn="ctr">
              <a:lnSpc>
                <a:spcPct val="80000"/>
              </a:lnSpc>
            </a:pPr>
            <a:r>
              <a:rPr lang="en-US" sz="2800" dirty="0">
                <a:solidFill>
                  <a:schemeClr val="tx2"/>
                </a:solidFill>
                <a:latin typeface="Times New Roman"/>
                <a:cs typeface="Times New Roman"/>
              </a:rPr>
              <a:t>Reported in 11 Surveys</a:t>
            </a:r>
          </a:p>
        </p:txBody>
      </p:sp>
    </p:spTree>
    <p:extLst>
      <p:ext uri="{BB962C8B-B14F-4D97-AF65-F5344CB8AC3E}">
        <p14:creationId xmlns:p14="http://schemas.microsoft.com/office/powerpoint/2010/main" val="729457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67309" cy="1825625"/>
          </a:xfrm>
        </p:spPr>
        <p:txBody>
          <a:bodyPr>
            <a:normAutofit/>
          </a:bodyPr>
          <a:lstStyle/>
          <a:p>
            <a:pPr algn="ctr"/>
            <a:r>
              <a:rPr lang="en-US" sz="5400" dirty="0"/>
              <a:t>Question: </a:t>
            </a:r>
          </a:p>
        </p:txBody>
      </p:sp>
      <p:sp>
        <p:nvSpPr>
          <p:cNvPr id="3" name="Content Placeholder 2"/>
          <p:cNvSpPr>
            <a:spLocks noGrp="1"/>
          </p:cNvSpPr>
          <p:nvPr>
            <p:ph idx="1"/>
          </p:nvPr>
        </p:nvSpPr>
        <p:spPr>
          <a:xfrm>
            <a:off x="300250" y="1634836"/>
            <a:ext cx="11891749" cy="4542127"/>
          </a:xfrm>
        </p:spPr>
        <p:txBody>
          <a:bodyPr/>
          <a:lstStyle/>
          <a:p>
            <a:endParaRPr lang="en-US" dirty="0"/>
          </a:p>
          <a:p>
            <a:endParaRPr lang="en-US" dirty="0"/>
          </a:p>
          <a:p>
            <a:r>
              <a:rPr lang="en-US" sz="4000" dirty="0"/>
              <a:t>If work is so good for people, then why isn’t it seen (along with housing) as a central focus of the public mental health system? </a:t>
            </a:r>
          </a:p>
        </p:txBody>
      </p:sp>
    </p:spTree>
    <p:extLst>
      <p:ext uri="{BB962C8B-B14F-4D97-AF65-F5344CB8AC3E}">
        <p14:creationId xmlns:p14="http://schemas.microsoft.com/office/powerpoint/2010/main" val="386501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p:spPr>
        <p:txBody>
          <a:bodyPr/>
          <a:lstStyle/>
          <a:p>
            <a:pPr algn="ctr"/>
            <a:r>
              <a:rPr lang="en-US" dirty="0"/>
              <a:t>Funding Employment Services </a:t>
            </a:r>
          </a:p>
        </p:txBody>
      </p:sp>
      <p:sp>
        <p:nvSpPr>
          <p:cNvPr id="3" name="Content Placeholder 2"/>
          <p:cNvSpPr>
            <a:spLocks noGrp="1"/>
          </p:cNvSpPr>
          <p:nvPr>
            <p:ph idx="1"/>
          </p:nvPr>
        </p:nvSpPr>
        <p:spPr>
          <a:xfrm>
            <a:off x="423081" y="1690689"/>
            <a:ext cx="11573302" cy="4486274"/>
          </a:xfrm>
        </p:spPr>
        <p:txBody>
          <a:bodyPr/>
          <a:lstStyle/>
          <a:p>
            <a:endParaRPr lang="en-US" dirty="0"/>
          </a:p>
          <a:p>
            <a:r>
              <a:rPr lang="en-US" sz="3600" dirty="0"/>
              <a:t>There typically is not one source of funding for employment services but instead a need to braid funding. </a:t>
            </a:r>
          </a:p>
          <a:p>
            <a:r>
              <a:rPr lang="en-US" sz="3600" dirty="0"/>
              <a:t>Medicaid  </a:t>
            </a:r>
          </a:p>
          <a:p>
            <a:r>
              <a:rPr lang="en-US" sz="3600" dirty="0"/>
              <a:t>Medicaid Waivers </a:t>
            </a:r>
          </a:p>
          <a:p>
            <a:r>
              <a:rPr lang="en-US" sz="3600" dirty="0"/>
              <a:t>Vocational Rehabilitation </a:t>
            </a:r>
          </a:p>
          <a:p>
            <a:r>
              <a:rPr lang="en-US" sz="3600" dirty="0"/>
              <a:t>State Block Grant $ </a:t>
            </a:r>
          </a:p>
          <a:p>
            <a:endParaRPr lang="en-US" sz="3600" dirty="0"/>
          </a:p>
        </p:txBody>
      </p:sp>
    </p:spTree>
    <p:extLst>
      <p:ext uri="{BB962C8B-B14F-4D97-AF65-F5344CB8AC3E}">
        <p14:creationId xmlns:p14="http://schemas.microsoft.com/office/powerpoint/2010/main" val="422188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33"/>
            <a:ext cx="12192000" cy="1690689"/>
          </a:xfrm>
        </p:spPr>
        <p:txBody>
          <a:bodyPr/>
          <a:lstStyle/>
          <a:p>
            <a:pPr algn="ctr"/>
            <a:r>
              <a:rPr lang="en-US" dirty="0"/>
              <a:t>Leadership Buy-in for IPS </a:t>
            </a:r>
          </a:p>
        </p:txBody>
      </p:sp>
      <p:sp>
        <p:nvSpPr>
          <p:cNvPr id="3" name="Content Placeholder 2"/>
          <p:cNvSpPr>
            <a:spLocks noGrp="1"/>
          </p:cNvSpPr>
          <p:nvPr>
            <p:ph idx="1"/>
          </p:nvPr>
        </p:nvSpPr>
        <p:spPr>
          <a:xfrm>
            <a:off x="395784" y="2142699"/>
            <a:ext cx="10890915" cy="4034264"/>
          </a:xfrm>
        </p:spPr>
        <p:txBody>
          <a:bodyPr>
            <a:normAutofit/>
          </a:bodyPr>
          <a:lstStyle/>
          <a:p>
            <a:pPr marL="0" indent="0">
              <a:buNone/>
            </a:pPr>
            <a:r>
              <a:rPr lang="en-US" sz="3600" dirty="0"/>
              <a:t>Successful implementation of IPS and other evidence-based practices depends upon strong leadership for the new program, as demonstrated by the National Evidence-Based Practices Project. </a:t>
            </a:r>
          </a:p>
        </p:txBody>
      </p:sp>
    </p:spTree>
    <p:extLst>
      <p:ext uri="{BB962C8B-B14F-4D97-AF65-F5344CB8AC3E}">
        <p14:creationId xmlns:p14="http://schemas.microsoft.com/office/powerpoint/2010/main" val="240000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EDA6B-270F-1763-5632-D50E7B026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BB144-0866-D86D-C308-3860059D2CEF}"/>
              </a:ext>
            </a:extLst>
          </p:cNvPr>
          <p:cNvSpPr>
            <a:spLocks noGrp="1"/>
          </p:cNvSpPr>
          <p:nvPr>
            <p:ph type="title"/>
          </p:nvPr>
        </p:nvSpPr>
        <p:spPr>
          <a:xfrm>
            <a:off x="0" y="0"/>
            <a:ext cx="12192000" cy="1690689"/>
          </a:xfrm>
        </p:spPr>
        <p:txBody>
          <a:bodyPr/>
          <a:lstStyle/>
          <a:p>
            <a:pPr algn="ctr"/>
            <a:r>
              <a:rPr lang="en-US" dirty="0"/>
              <a:t>Provider Misinformation  </a:t>
            </a:r>
          </a:p>
        </p:txBody>
      </p:sp>
      <p:sp>
        <p:nvSpPr>
          <p:cNvPr id="3" name="Content Placeholder 2">
            <a:extLst>
              <a:ext uri="{FF2B5EF4-FFF2-40B4-BE49-F238E27FC236}">
                <a16:creationId xmlns:a16="http://schemas.microsoft.com/office/drawing/2014/main" id="{67FEF7C0-83FC-B21F-5339-19EEDC53D279}"/>
              </a:ext>
            </a:extLst>
          </p:cNvPr>
          <p:cNvSpPr>
            <a:spLocks noGrp="1"/>
          </p:cNvSpPr>
          <p:nvPr>
            <p:ph idx="1"/>
          </p:nvPr>
        </p:nvSpPr>
        <p:spPr>
          <a:xfrm>
            <a:off x="354842" y="1690689"/>
            <a:ext cx="11150221" cy="4486274"/>
          </a:xfrm>
        </p:spPr>
        <p:txBody>
          <a:bodyPr>
            <a:normAutofit/>
          </a:bodyPr>
          <a:lstStyle/>
          <a:p>
            <a:pPr marL="404813" indent="-404813">
              <a:spcBef>
                <a:spcPts val="1600"/>
              </a:spcBef>
            </a:pPr>
            <a:r>
              <a:rPr lang="en-US" sz="3600" dirty="0"/>
              <a:t>Lack of understanding about SSI/SSDI benefits planning.</a:t>
            </a:r>
          </a:p>
          <a:p>
            <a:pPr marL="404813" indent="-404813">
              <a:spcBef>
                <a:spcPts val="1600"/>
              </a:spcBef>
            </a:pPr>
            <a:r>
              <a:rPr lang="en-US" sz="3500" dirty="0"/>
              <a:t>Many providers were taught that “work is too stressful.” </a:t>
            </a:r>
          </a:p>
          <a:p>
            <a:pPr marL="404813" indent="-404813">
              <a:spcBef>
                <a:spcPts val="1600"/>
              </a:spcBef>
            </a:pPr>
            <a:r>
              <a:rPr lang="en-US" sz="3600" dirty="0"/>
              <a:t>What comes first mentality “we are not saying that people shouldn’t work but they need to be housed or in treatment first.”  </a:t>
            </a:r>
          </a:p>
          <a:p>
            <a:pPr marL="0" indent="0">
              <a:spcBef>
                <a:spcPts val="1600"/>
              </a:spcBef>
              <a:buNone/>
            </a:pPr>
            <a:endParaRPr lang="en-US" sz="3600" dirty="0"/>
          </a:p>
          <a:p>
            <a:pPr marL="0" indent="0">
              <a:spcBef>
                <a:spcPts val="1600"/>
              </a:spcBef>
              <a:buNone/>
            </a:pPr>
            <a:endParaRPr lang="en-US" sz="3600" dirty="0"/>
          </a:p>
        </p:txBody>
      </p:sp>
    </p:spTree>
    <p:extLst>
      <p:ext uri="{BB962C8B-B14F-4D97-AF65-F5344CB8AC3E}">
        <p14:creationId xmlns:p14="http://schemas.microsoft.com/office/powerpoint/2010/main" val="1775934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E72-6BDE-920A-EADF-F2F39EDC305C}"/>
              </a:ext>
            </a:extLst>
          </p:cNvPr>
          <p:cNvSpPr>
            <a:spLocks noGrp="1"/>
          </p:cNvSpPr>
          <p:nvPr>
            <p:ph type="title"/>
          </p:nvPr>
        </p:nvSpPr>
        <p:spPr>
          <a:xfrm>
            <a:off x="0" y="0"/>
            <a:ext cx="12192000" cy="1690689"/>
          </a:xfrm>
        </p:spPr>
        <p:txBody>
          <a:bodyPr/>
          <a:lstStyle/>
          <a:p>
            <a:pPr algn="ctr"/>
            <a:r>
              <a:rPr lang="en-US" dirty="0"/>
              <a:t>People are their own best judges of when they are ready to work</a:t>
            </a:r>
          </a:p>
        </p:txBody>
      </p:sp>
      <p:sp>
        <p:nvSpPr>
          <p:cNvPr id="3" name="Content Placeholder 2">
            <a:extLst>
              <a:ext uri="{FF2B5EF4-FFF2-40B4-BE49-F238E27FC236}">
                <a16:creationId xmlns:a16="http://schemas.microsoft.com/office/drawing/2014/main" id="{C0B87AE3-2FBA-444C-ACA5-C6903CDAA069}"/>
              </a:ext>
            </a:extLst>
          </p:cNvPr>
          <p:cNvSpPr>
            <a:spLocks noGrp="1"/>
          </p:cNvSpPr>
          <p:nvPr>
            <p:ph idx="1"/>
          </p:nvPr>
        </p:nvSpPr>
        <p:spPr>
          <a:xfrm>
            <a:off x="0" y="1690689"/>
            <a:ext cx="12091386" cy="4486274"/>
          </a:xfrm>
        </p:spPr>
        <p:txBody>
          <a:bodyPr/>
          <a:lstStyle/>
          <a:p>
            <a:r>
              <a:rPr lang="en-US" dirty="0"/>
              <a:t>Research has demonstrated that desire to work helps people overcome many different barriers to employment.</a:t>
            </a:r>
          </a:p>
          <a:p>
            <a:r>
              <a:rPr lang="en-US" dirty="0"/>
              <a:t>Most of us are unable to reliably predict who can work.</a:t>
            </a:r>
          </a:p>
          <a:p>
            <a:r>
              <a:rPr lang="en-US" dirty="0"/>
              <a:t>Employment is a human right.</a:t>
            </a:r>
          </a:p>
          <a:p>
            <a:r>
              <a:rPr lang="en-US" dirty="0"/>
              <a:t>Effects of poverty are terrible– people live on the fringes of their communities, poorer health, less self-esteem, depression, legal problems, more substance use.</a:t>
            </a:r>
          </a:p>
        </p:txBody>
      </p:sp>
    </p:spTree>
    <p:extLst>
      <p:ext uri="{BB962C8B-B14F-4D97-AF65-F5344CB8AC3E}">
        <p14:creationId xmlns:p14="http://schemas.microsoft.com/office/powerpoint/2010/main" val="337049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0" y="0"/>
            <a:ext cx="12192000" cy="1683834"/>
          </a:xfrm>
        </p:spPr>
        <p:txBody>
          <a:bodyPr vert="horz" lIns="90488" tIns="45720" rIns="90488" bIns="45720" rtlCol="0" anchor="ctr">
            <a:normAutofit/>
          </a:bodyPr>
          <a:lstStyle/>
          <a:p>
            <a:pPr algn="ctr"/>
            <a:r>
              <a:rPr lang="en-US" sz="4800" dirty="0"/>
              <a:t>What is the connection between employment and health?</a:t>
            </a:r>
            <a:r>
              <a:rPr lang="en-US" sz="4800" dirty="0">
                <a:latin typeface="Times New Roman" charset="0"/>
                <a:ea typeface="ＭＳ Ｐゴシック" charset="0"/>
                <a:cs typeface="Times New Roman" charset="0"/>
              </a:rPr>
              <a:t> </a:t>
            </a:r>
          </a:p>
        </p:txBody>
      </p:sp>
      <p:sp>
        <p:nvSpPr>
          <p:cNvPr id="21507" name="Rectangle 3"/>
          <p:cNvSpPr>
            <a:spLocks noGrp="1" noChangeArrowheads="1"/>
          </p:cNvSpPr>
          <p:nvPr>
            <p:ph idx="1"/>
          </p:nvPr>
        </p:nvSpPr>
        <p:spPr>
          <a:xfrm>
            <a:off x="0" y="2129051"/>
            <a:ext cx="12192000" cy="4728950"/>
          </a:xfrm>
        </p:spPr>
        <p:txBody>
          <a:bodyPr vert="horz" lIns="90488" tIns="45720" rIns="90488" bIns="45720" rtlCol="0">
            <a:normAutofit/>
          </a:bodyPr>
          <a:lstStyle/>
          <a:p>
            <a:pPr marL="0" indent="0" algn="ctr">
              <a:buNone/>
            </a:pPr>
            <a:r>
              <a:rPr lang="en-US" sz="5400" dirty="0">
                <a:latin typeface="+mj-lt"/>
                <a:cs typeface="Times New Roman" panose="02020603050405020304" pitchFamily="18" charset="0"/>
              </a:rPr>
              <a:t>“</a:t>
            </a:r>
            <a:r>
              <a:rPr lang="en-US" sz="4800" dirty="0">
                <a:latin typeface="+mj-lt"/>
                <a:cs typeface="Times New Roman" panose="02020603050405020304" pitchFamily="18" charset="0"/>
              </a:rPr>
              <a:t>Employment is a critical mental health intervention.”</a:t>
            </a:r>
          </a:p>
          <a:p>
            <a:pPr marL="0" indent="0" algn="ctr">
              <a:buNone/>
            </a:pPr>
            <a:endParaRPr lang="en-US" sz="4800" dirty="0">
              <a:latin typeface="+mj-lt"/>
              <a:cs typeface="Times New Roman" panose="02020603050405020304" pitchFamily="18" charset="0"/>
            </a:endParaRPr>
          </a:p>
          <a:p>
            <a:pPr marL="0" indent="0" algn="ctr">
              <a:buNone/>
            </a:pPr>
            <a:r>
              <a:rPr lang="en-US" sz="4800" dirty="0">
                <a:latin typeface="+mj-lt"/>
                <a:cs typeface="Times New Roman" panose="02020603050405020304" pitchFamily="18" charset="0"/>
              </a:rPr>
              <a:t>Drake and Wallach (2020)</a:t>
            </a:r>
          </a:p>
        </p:txBody>
      </p:sp>
      <p:sp>
        <p:nvSpPr>
          <p:cNvPr id="2" name="Slide Number Placeholder 1"/>
          <p:cNvSpPr>
            <a:spLocks noGrp="1"/>
          </p:cNvSpPr>
          <p:nvPr>
            <p:ph type="sldNum" sz="quarter" idx="12"/>
          </p:nvPr>
        </p:nvSpPr>
        <p:spPr/>
        <p:txBody>
          <a:bodyPr/>
          <a:lstStyle/>
          <a:p>
            <a:fld id="{605995D9-5217-4D59-8049-1796F6493327}" type="slidenum">
              <a:rPr lang="en-US" smtClean="0"/>
              <a:t>2</a:t>
            </a:fld>
            <a:endParaRPr lang="en-US"/>
          </a:p>
        </p:txBody>
      </p:sp>
    </p:spTree>
    <p:extLst>
      <p:ext uri="{BB962C8B-B14F-4D97-AF65-F5344CB8AC3E}">
        <p14:creationId xmlns:p14="http://schemas.microsoft.com/office/powerpoint/2010/main" val="1226643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244F-326D-9332-3FAF-E7FC7D371D3B}"/>
              </a:ext>
            </a:extLst>
          </p:cNvPr>
          <p:cNvSpPr>
            <a:spLocks noGrp="1"/>
          </p:cNvSpPr>
          <p:nvPr>
            <p:ph type="title"/>
          </p:nvPr>
        </p:nvSpPr>
        <p:spPr>
          <a:xfrm>
            <a:off x="-1" y="0"/>
            <a:ext cx="12082509" cy="1690689"/>
          </a:xfrm>
        </p:spPr>
        <p:txBody>
          <a:bodyPr>
            <a:normAutofit/>
          </a:bodyPr>
          <a:lstStyle/>
          <a:p>
            <a:r>
              <a:rPr lang="en-US" dirty="0"/>
              <a:t>When we don’t ask people about employment, does that send a message?  What message? </a:t>
            </a:r>
          </a:p>
        </p:txBody>
      </p:sp>
      <p:pic>
        <p:nvPicPr>
          <p:cNvPr id="5" name="Content Placeholder 4" descr="A person's eye">
            <a:extLst>
              <a:ext uri="{FF2B5EF4-FFF2-40B4-BE49-F238E27FC236}">
                <a16:creationId xmlns:a16="http://schemas.microsoft.com/office/drawing/2014/main" id="{C71B88D5-1780-1038-43AC-A18F9A75AC5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8901" y="1690689"/>
            <a:ext cx="7661429" cy="4486274"/>
          </a:xfrm>
        </p:spPr>
      </p:pic>
    </p:spTree>
    <p:extLst>
      <p:ext uri="{BB962C8B-B14F-4D97-AF65-F5344CB8AC3E}">
        <p14:creationId xmlns:p14="http://schemas.microsoft.com/office/powerpoint/2010/main" val="303455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p:spPr>
        <p:txBody>
          <a:bodyPr/>
          <a:lstStyle/>
          <a:p>
            <a:pPr algn="ctr"/>
            <a:r>
              <a:rPr lang="en-US" dirty="0"/>
              <a:t>Since we know that work is good for overall health, what can we do?  </a:t>
            </a:r>
          </a:p>
        </p:txBody>
      </p:sp>
      <p:sp>
        <p:nvSpPr>
          <p:cNvPr id="3" name="Content Placeholder 2"/>
          <p:cNvSpPr>
            <a:spLocks noGrp="1"/>
          </p:cNvSpPr>
          <p:nvPr>
            <p:ph idx="1"/>
          </p:nvPr>
        </p:nvSpPr>
        <p:spPr>
          <a:xfrm>
            <a:off x="0" y="1690689"/>
            <a:ext cx="12192000" cy="4486274"/>
          </a:xfrm>
        </p:spPr>
        <p:txBody>
          <a:bodyPr/>
          <a:lstStyle/>
          <a:p>
            <a:r>
              <a:rPr lang="en-US" dirty="0"/>
              <a:t>Self examination: What message do you give staff and clients about the importance of employment?  Has leadership communicated how employment (IPS) supports the mission of the agency and helps clients with their recovery. </a:t>
            </a:r>
          </a:p>
          <a:p>
            <a:r>
              <a:rPr lang="en-US" dirty="0"/>
              <a:t>Include questions about interest in employment on agency intake and treatment plans.</a:t>
            </a:r>
          </a:p>
          <a:p>
            <a:r>
              <a:rPr lang="en-US" dirty="0"/>
              <a:t>Display written postings (e.g., brochures, bulletin board, posters) about working and IPS employment services in the lobby and other waiting areas. </a:t>
            </a:r>
          </a:p>
          <a:p>
            <a:r>
              <a:rPr lang="en-US" dirty="0"/>
              <a:t>Ensure that people being served are offered assistance in obtaining comprehensive benefits counseling.</a:t>
            </a:r>
          </a:p>
          <a:p>
            <a:endParaRPr lang="en-US" dirty="0"/>
          </a:p>
          <a:p>
            <a:endParaRPr lang="en-US" dirty="0"/>
          </a:p>
        </p:txBody>
      </p:sp>
    </p:spTree>
    <p:extLst>
      <p:ext uri="{BB962C8B-B14F-4D97-AF65-F5344CB8AC3E}">
        <p14:creationId xmlns:p14="http://schemas.microsoft.com/office/powerpoint/2010/main" val="3999977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67543" y="14647"/>
            <a:ext cx="5091289" cy="6843353"/>
          </a:xfrm>
          <a:prstGeom prst="rect">
            <a:avLst/>
          </a:prstGeom>
        </p:spPr>
      </p:pic>
      <p:pic>
        <p:nvPicPr>
          <p:cNvPr id="5" name="Picture 4"/>
          <p:cNvPicPr>
            <a:picLocks noChangeAspect="1"/>
          </p:cNvPicPr>
          <p:nvPr/>
        </p:nvPicPr>
        <p:blipFill>
          <a:blip r:embed="rId4"/>
          <a:stretch>
            <a:fillRect/>
          </a:stretch>
        </p:blipFill>
        <p:spPr>
          <a:xfrm>
            <a:off x="1565345" y="0"/>
            <a:ext cx="4602198" cy="6858000"/>
          </a:xfrm>
          <a:prstGeom prst="rect">
            <a:avLst/>
          </a:prstGeom>
        </p:spPr>
      </p:pic>
    </p:spTree>
    <p:extLst>
      <p:ext uri="{BB962C8B-B14F-4D97-AF65-F5344CB8AC3E}">
        <p14:creationId xmlns:p14="http://schemas.microsoft.com/office/powerpoint/2010/main" val="60934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p:spPr>
        <p:txBody>
          <a:bodyPr/>
          <a:lstStyle/>
          <a:p>
            <a:r>
              <a:rPr lang="en-US" dirty="0"/>
              <a:t>Support ways for people being served to share work stories with other participants and staff</a:t>
            </a:r>
          </a:p>
        </p:txBody>
      </p:sp>
      <p:sp>
        <p:nvSpPr>
          <p:cNvPr id="3" name="Content Placeholder 2"/>
          <p:cNvSpPr>
            <a:spLocks noGrp="1"/>
          </p:cNvSpPr>
          <p:nvPr>
            <p:ph idx="1"/>
          </p:nvPr>
        </p:nvSpPr>
        <p:spPr>
          <a:xfrm>
            <a:off x="0" y="1690689"/>
            <a:ext cx="12110224" cy="4486274"/>
          </a:xfrm>
        </p:spPr>
        <p:txBody>
          <a:bodyPr/>
          <a:lstStyle/>
          <a:p>
            <a:pPr lvl="1">
              <a:spcAft>
                <a:spcPts val="600"/>
              </a:spcAft>
            </a:pPr>
            <a:r>
              <a:rPr lang="en-US" sz="3200" dirty="0"/>
              <a:t>Kickoff event with agency leadership, staff, people that receive services, Vocational Rehabilitation, and funders. </a:t>
            </a:r>
          </a:p>
          <a:p>
            <a:pPr lvl="1">
              <a:spcAft>
                <a:spcPts val="600"/>
              </a:spcAft>
            </a:pPr>
            <a:r>
              <a:rPr lang="en-US" sz="3200" dirty="0"/>
              <a:t>Provide opportunities for participants to share their back to work stories in agency groups, social events, staff events, and other gatherings.</a:t>
            </a:r>
          </a:p>
          <a:p>
            <a:pPr lvl="1">
              <a:spcAft>
                <a:spcPts val="600"/>
              </a:spcAft>
            </a:pPr>
            <a:r>
              <a:rPr lang="en-US" sz="3200" dirty="0"/>
              <a:t>Have an employer come to the agency to share about their workplace and what they look for in candidates.</a:t>
            </a:r>
          </a:p>
          <a:p>
            <a:endParaRPr lang="en-US" dirty="0"/>
          </a:p>
        </p:txBody>
      </p:sp>
    </p:spTree>
    <p:extLst>
      <p:ext uri="{BB962C8B-B14F-4D97-AF65-F5344CB8AC3E}">
        <p14:creationId xmlns:p14="http://schemas.microsoft.com/office/powerpoint/2010/main" val="1354164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703"/>
            <a:ext cx="10515600" cy="1325563"/>
          </a:xfrm>
        </p:spPr>
        <p:txBody>
          <a:bodyPr/>
          <a:lstStyle/>
          <a:p>
            <a:pPr algn="ctr"/>
            <a:r>
              <a:rPr lang="en-US" dirty="0"/>
              <a:t>Quiz- True or False</a:t>
            </a:r>
          </a:p>
        </p:txBody>
      </p:sp>
      <p:pic>
        <p:nvPicPr>
          <p:cNvPr id="3" name="Picture 2"/>
          <p:cNvPicPr>
            <a:picLocks noChangeAspect="1"/>
          </p:cNvPicPr>
          <p:nvPr/>
        </p:nvPicPr>
        <p:blipFill>
          <a:blip r:embed="rId3"/>
          <a:stretch>
            <a:fillRect/>
          </a:stretch>
        </p:blipFill>
        <p:spPr>
          <a:xfrm>
            <a:off x="6586556" y="0"/>
            <a:ext cx="4086578" cy="2921955"/>
          </a:xfrm>
          <a:prstGeom prst="rect">
            <a:avLst/>
          </a:prstGeom>
        </p:spPr>
      </p:pic>
      <p:pic>
        <p:nvPicPr>
          <p:cNvPr id="4" name="Picture 3"/>
          <p:cNvPicPr>
            <a:picLocks noChangeAspect="1"/>
          </p:cNvPicPr>
          <p:nvPr/>
        </p:nvPicPr>
        <p:blipFill>
          <a:blip r:embed="rId4"/>
          <a:stretch>
            <a:fillRect/>
          </a:stretch>
        </p:blipFill>
        <p:spPr>
          <a:xfrm>
            <a:off x="6586555" y="2861643"/>
            <a:ext cx="3991133" cy="3996358"/>
          </a:xfrm>
          <a:prstGeom prst="rect">
            <a:avLst/>
          </a:prstGeom>
        </p:spPr>
      </p:pic>
      <p:pic>
        <p:nvPicPr>
          <p:cNvPr id="6" name="Picture 5"/>
          <p:cNvPicPr>
            <a:picLocks noChangeAspect="1"/>
          </p:cNvPicPr>
          <p:nvPr/>
        </p:nvPicPr>
        <p:blipFill>
          <a:blip r:embed="rId5"/>
          <a:stretch>
            <a:fillRect/>
          </a:stretch>
        </p:blipFill>
        <p:spPr>
          <a:xfrm>
            <a:off x="1207910" y="0"/>
            <a:ext cx="5378644" cy="6858000"/>
          </a:xfrm>
          <a:prstGeom prst="rect">
            <a:avLst/>
          </a:prstGeom>
        </p:spPr>
      </p:pic>
    </p:spTree>
    <p:extLst>
      <p:ext uri="{BB962C8B-B14F-4D97-AF65-F5344CB8AC3E}">
        <p14:creationId xmlns:p14="http://schemas.microsoft.com/office/powerpoint/2010/main" val="271846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88534" y="214489"/>
            <a:ext cx="9200444" cy="5759332"/>
          </a:xfrm>
          <a:prstGeom prst="rect">
            <a:avLst/>
          </a:prstGeom>
        </p:spPr>
      </p:pic>
    </p:spTree>
    <p:extLst>
      <p:ext uri="{BB962C8B-B14F-4D97-AF65-F5344CB8AC3E}">
        <p14:creationId xmlns:p14="http://schemas.microsoft.com/office/powerpoint/2010/main" val="2168234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79111" cy="1672683"/>
          </a:xfrm>
        </p:spPr>
        <p:txBody>
          <a:bodyPr/>
          <a:lstStyle/>
          <a:p>
            <a:pPr algn="ctr"/>
            <a:r>
              <a:rPr lang="en-US" dirty="0"/>
              <a:t>Collect and Report Data</a:t>
            </a:r>
          </a:p>
        </p:txBody>
      </p:sp>
      <p:sp>
        <p:nvSpPr>
          <p:cNvPr id="3" name="Content Placeholder 2"/>
          <p:cNvSpPr>
            <a:spLocks noGrp="1"/>
          </p:cNvSpPr>
          <p:nvPr>
            <p:ph idx="1"/>
          </p:nvPr>
        </p:nvSpPr>
        <p:spPr>
          <a:xfrm>
            <a:off x="0" y="1672683"/>
            <a:ext cx="12192000" cy="4481702"/>
          </a:xfrm>
        </p:spPr>
        <p:txBody>
          <a:bodyPr>
            <a:normAutofit/>
          </a:bodyPr>
          <a:lstStyle/>
          <a:p>
            <a:r>
              <a:rPr lang="en-US" sz="3200" dirty="0"/>
              <a:t>Agencies can track how many people are working and analyze annual trends.</a:t>
            </a:r>
          </a:p>
          <a:p>
            <a:r>
              <a:rPr lang="en-US" sz="3200" dirty="0"/>
              <a:t>IPS programs can share information on numbers of people enrolled in IPS, people working, in school, how many job starts, etc.</a:t>
            </a:r>
          </a:p>
          <a:p>
            <a:r>
              <a:rPr lang="en-US" sz="3200" dirty="0"/>
              <a:t>Data can be shared with mental health teams, vocational teams, agency leadership, State and regional MHDS, Vocational Rehabilitation, and other stakeholders.</a:t>
            </a:r>
          </a:p>
        </p:txBody>
      </p:sp>
    </p:spTree>
    <p:extLst>
      <p:ext uri="{BB962C8B-B14F-4D97-AF65-F5344CB8AC3E}">
        <p14:creationId xmlns:p14="http://schemas.microsoft.com/office/powerpoint/2010/main" val="2117640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p:spPr>
        <p:txBody>
          <a:bodyPr/>
          <a:lstStyle/>
          <a:p>
            <a:pPr algn="ctr"/>
            <a:r>
              <a:rPr lang="en-US" dirty="0"/>
              <a:t>Guard against the tyranny of low expectations</a:t>
            </a:r>
          </a:p>
        </p:txBody>
      </p:sp>
      <p:sp>
        <p:nvSpPr>
          <p:cNvPr id="3" name="Content Placeholder 2"/>
          <p:cNvSpPr>
            <a:spLocks noGrp="1"/>
          </p:cNvSpPr>
          <p:nvPr>
            <p:ph idx="1"/>
          </p:nvPr>
        </p:nvSpPr>
        <p:spPr>
          <a:xfrm>
            <a:off x="0" y="1690689"/>
            <a:ext cx="12192000" cy="4486274"/>
          </a:xfrm>
        </p:spPr>
        <p:txBody>
          <a:bodyPr/>
          <a:lstStyle/>
          <a:p>
            <a:endParaRPr lang="en-US" dirty="0"/>
          </a:p>
          <a:p>
            <a:r>
              <a:rPr lang="en-US" sz="3200" dirty="0"/>
              <a:t>Does leadership pay attention to low expectations (what would you do if your son or daughter came home and told you that they could no longer work)? </a:t>
            </a:r>
          </a:p>
          <a:p>
            <a:pPr>
              <a:spcBef>
                <a:spcPts val="1600"/>
              </a:spcBef>
            </a:pPr>
            <a:r>
              <a:rPr lang="en-US" sz="3200" dirty="0"/>
              <a:t>Are there conversations about helping people to create exit plans?  </a:t>
            </a:r>
          </a:p>
          <a:p>
            <a:pPr>
              <a:spcBef>
                <a:spcPts val="1600"/>
              </a:spcBef>
            </a:pPr>
            <a:r>
              <a:rPr lang="en-US" sz="3200" dirty="0"/>
              <a:t>What is your definition of recovery for people with behavioral health conditions?</a:t>
            </a:r>
          </a:p>
          <a:p>
            <a:endParaRPr lang="en-US" dirty="0"/>
          </a:p>
          <a:p>
            <a:endParaRPr lang="en-US" dirty="0"/>
          </a:p>
        </p:txBody>
      </p:sp>
    </p:spTree>
    <p:extLst>
      <p:ext uri="{BB962C8B-B14F-4D97-AF65-F5344CB8AC3E}">
        <p14:creationId xmlns:p14="http://schemas.microsoft.com/office/powerpoint/2010/main" val="2149797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p:spPr>
        <p:txBody>
          <a:bodyPr/>
          <a:lstStyle/>
          <a:p>
            <a:pPr algn="ctr"/>
            <a:r>
              <a:rPr lang="en-US" dirty="0"/>
              <a:t>How do we fund IPS employment services</a:t>
            </a:r>
          </a:p>
        </p:txBody>
      </p:sp>
      <p:sp>
        <p:nvSpPr>
          <p:cNvPr id="3" name="Content Placeholder 2"/>
          <p:cNvSpPr>
            <a:spLocks noGrp="1"/>
          </p:cNvSpPr>
          <p:nvPr>
            <p:ph idx="1"/>
          </p:nvPr>
        </p:nvSpPr>
        <p:spPr>
          <a:xfrm>
            <a:off x="1" y="1690689"/>
            <a:ext cx="12192000" cy="4486274"/>
          </a:xfrm>
        </p:spPr>
        <p:txBody>
          <a:bodyPr>
            <a:normAutofit fontScale="92500" lnSpcReduction="20000"/>
          </a:bodyPr>
          <a:lstStyle/>
          <a:p>
            <a:endParaRPr lang="en-US" dirty="0"/>
          </a:p>
          <a:p>
            <a:pPr marL="0" indent="0">
              <a:buNone/>
            </a:pPr>
            <a:endParaRPr lang="en-US" sz="5800" dirty="0"/>
          </a:p>
          <a:p>
            <a:r>
              <a:rPr lang="en-US" sz="3500" dirty="0"/>
              <a:t>The key is to partner and collaborate across silos. </a:t>
            </a:r>
          </a:p>
          <a:p>
            <a:r>
              <a:rPr lang="en-US" sz="3500" dirty="0"/>
              <a:t>Get all stakeholders (e.g., Vocational Rehabilitation, Medicaid, State and Regional MCO’s), to sit down at a meeting and discuss a state plan to support IPS services. </a:t>
            </a:r>
          </a:p>
          <a:p>
            <a:pPr marL="0" indent="0">
              <a:buNone/>
            </a:pPr>
            <a:endParaRPr lang="en-US" sz="4600" dirty="0"/>
          </a:p>
          <a:p>
            <a:pPr marL="0" indent="0">
              <a:buNone/>
            </a:pPr>
            <a:r>
              <a:rPr lang="en-US" sz="8600" dirty="0"/>
              <a:t> </a:t>
            </a:r>
          </a:p>
        </p:txBody>
      </p:sp>
    </p:spTree>
    <p:extLst>
      <p:ext uri="{BB962C8B-B14F-4D97-AF65-F5344CB8AC3E}">
        <p14:creationId xmlns:p14="http://schemas.microsoft.com/office/powerpoint/2010/main" val="2476730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p:spPr>
        <p:txBody>
          <a:bodyPr/>
          <a:lstStyle/>
          <a:p>
            <a:pPr algn="ctr"/>
            <a:r>
              <a:rPr lang="en-US" dirty="0"/>
              <a:t> Provide strengths-based services</a:t>
            </a:r>
          </a:p>
        </p:txBody>
      </p:sp>
      <p:sp>
        <p:nvSpPr>
          <p:cNvPr id="3" name="Content Placeholder 2"/>
          <p:cNvSpPr>
            <a:spLocks noGrp="1"/>
          </p:cNvSpPr>
          <p:nvPr>
            <p:ph idx="1"/>
          </p:nvPr>
        </p:nvSpPr>
        <p:spPr>
          <a:xfrm>
            <a:off x="1" y="1690689"/>
            <a:ext cx="12192000" cy="4486274"/>
          </a:xfrm>
        </p:spPr>
        <p:txBody>
          <a:bodyPr>
            <a:normAutofit/>
          </a:bodyPr>
          <a:lstStyle/>
          <a:p>
            <a:r>
              <a:rPr lang="en-US" sz="3200" dirty="0"/>
              <a:t>The strengths-based approach was developed in response to the predominantly deficit-based medical model in mental health. Rather than seeing people with mental illness as permanently deficient, the strengths-based approach highlights people’s assets and potential for recovery. Focusing on people’s strengths improves the client-specialist relationship and vocational outcomes. </a:t>
            </a:r>
          </a:p>
          <a:p>
            <a:endParaRPr lang="en-US" sz="3200" dirty="0"/>
          </a:p>
        </p:txBody>
      </p:sp>
    </p:spTree>
    <p:extLst>
      <p:ext uri="{BB962C8B-B14F-4D97-AF65-F5344CB8AC3E}">
        <p14:creationId xmlns:p14="http://schemas.microsoft.com/office/powerpoint/2010/main" val="298725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12631"/>
          </a:xfrm>
        </p:spPr>
        <p:txBody>
          <a:bodyPr/>
          <a:lstStyle/>
          <a:p>
            <a:pPr algn="ctr"/>
            <a:r>
              <a:rPr lang="en-US" dirty="0"/>
              <a:t>Social Determinants of Health</a:t>
            </a:r>
          </a:p>
        </p:txBody>
      </p:sp>
      <p:sp>
        <p:nvSpPr>
          <p:cNvPr id="3" name="Content Placeholder 2"/>
          <p:cNvSpPr>
            <a:spLocks noGrp="1"/>
          </p:cNvSpPr>
          <p:nvPr>
            <p:ph idx="1"/>
          </p:nvPr>
        </p:nvSpPr>
        <p:spPr>
          <a:xfrm>
            <a:off x="409433" y="1924334"/>
            <a:ext cx="11700792" cy="4252628"/>
          </a:xfrm>
        </p:spPr>
        <p:txBody>
          <a:bodyPr>
            <a:normAutofit/>
          </a:bodyPr>
          <a:lstStyle/>
          <a:p>
            <a:r>
              <a:rPr lang="en-US" sz="3600" dirty="0"/>
              <a:t>Access to quality healthcare</a:t>
            </a:r>
          </a:p>
          <a:p>
            <a:r>
              <a:rPr lang="en-US" sz="3600" dirty="0"/>
              <a:t>Access to quality education</a:t>
            </a:r>
          </a:p>
          <a:p>
            <a:r>
              <a:rPr lang="en-US" sz="3600" dirty="0"/>
              <a:t>Social and community context </a:t>
            </a:r>
          </a:p>
          <a:p>
            <a:r>
              <a:rPr lang="en-US" sz="3600" dirty="0"/>
              <a:t>Neighborhood and built environment </a:t>
            </a:r>
          </a:p>
          <a:p>
            <a:endParaRPr lang="en-US" sz="3600" dirty="0"/>
          </a:p>
          <a:p>
            <a:pPr marL="0" indent="0">
              <a:buNone/>
            </a:pPr>
            <a:r>
              <a:rPr lang="en-US" sz="2000" dirty="0"/>
              <a:t>CDC for Disease Control and Prevention</a:t>
            </a:r>
          </a:p>
          <a:p>
            <a:pPr marL="0" indent="0">
              <a:buNone/>
            </a:pPr>
            <a:r>
              <a:rPr lang="en-US" sz="2000" dirty="0"/>
              <a:t>CDC 24/7: Saving lives, Protection People</a:t>
            </a:r>
          </a:p>
          <a:p>
            <a:endParaRPr lang="en-US" sz="3600" dirty="0">
              <a:solidFill>
                <a:srgbClr val="A51C30"/>
              </a:solidFill>
            </a:endParaRPr>
          </a:p>
          <a:p>
            <a:pPr marL="0" indent="0">
              <a:buNone/>
            </a:pPr>
            <a:endParaRPr lang="en-US" sz="3200" dirty="0">
              <a:solidFill>
                <a:srgbClr val="A51C30"/>
              </a:solidFill>
            </a:endParaRPr>
          </a:p>
        </p:txBody>
      </p:sp>
    </p:spTree>
    <p:extLst>
      <p:ext uri="{BB962C8B-B14F-4D97-AF65-F5344CB8AC3E}">
        <p14:creationId xmlns:p14="http://schemas.microsoft.com/office/powerpoint/2010/main" val="1962474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690689"/>
          </a:xfrm>
        </p:spPr>
        <p:txBody>
          <a:bodyPr/>
          <a:lstStyle/>
          <a:p>
            <a:pPr algn="ctr"/>
            <a:r>
              <a:rPr lang="en-US" dirty="0"/>
              <a:t>What can mental health staff do to promote employment?</a:t>
            </a:r>
          </a:p>
        </p:txBody>
      </p:sp>
      <p:sp>
        <p:nvSpPr>
          <p:cNvPr id="3" name="Content Placeholder 2"/>
          <p:cNvSpPr>
            <a:spLocks noGrp="1"/>
          </p:cNvSpPr>
          <p:nvPr>
            <p:ph idx="1"/>
          </p:nvPr>
        </p:nvSpPr>
        <p:spPr>
          <a:xfrm>
            <a:off x="-1" y="1690689"/>
            <a:ext cx="12191999" cy="4486274"/>
          </a:xfrm>
        </p:spPr>
        <p:txBody>
          <a:bodyPr>
            <a:normAutofit/>
          </a:bodyPr>
          <a:lstStyle/>
          <a:p>
            <a:pPr marL="0" indent="0">
              <a:buNone/>
            </a:pPr>
            <a:r>
              <a:rPr lang="en-US" sz="3200" dirty="0"/>
              <a:t>Sometimes, mental health practitioners ask all of their clients about work, but are unsure what to do if a person says “No.” </a:t>
            </a:r>
          </a:p>
          <a:p>
            <a:pPr marL="0" indent="0">
              <a:buNone/>
            </a:pPr>
            <a:r>
              <a:rPr lang="en-US" sz="3200" dirty="0"/>
              <a:t>Think about a variety of ways to ask how employment might fit into the person’s life.</a:t>
            </a:r>
          </a:p>
          <a:p>
            <a:r>
              <a:rPr lang="en-US" sz="3200" dirty="0"/>
              <a:t>How would your life be different if you worked? What would be some good things about being employed? The not so good things?</a:t>
            </a:r>
          </a:p>
          <a:p>
            <a:r>
              <a:rPr lang="en-US" sz="3200" dirty="0"/>
              <a:t>How would a job affect your relationships with other people? </a:t>
            </a:r>
          </a:p>
          <a:p>
            <a:r>
              <a:rPr lang="en-US" sz="3200" dirty="0"/>
              <a:t>What are your skills and strengths? </a:t>
            </a:r>
          </a:p>
        </p:txBody>
      </p:sp>
    </p:spTree>
    <p:extLst>
      <p:ext uri="{BB962C8B-B14F-4D97-AF65-F5344CB8AC3E}">
        <p14:creationId xmlns:p14="http://schemas.microsoft.com/office/powerpoint/2010/main" val="2075064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Practitioners could also ask:</a:t>
            </a:r>
          </a:p>
        </p:txBody>
      </p:sp>
      <p:sp>
        <p:nvSpPr>
          <p:cNvPr id="3" name="Content Placeholder 2"/>
          <p:cNvSpPr>
            <a:spLocks noGrp="1"/>
          </p:cNvSpPr>
          <p:nvPr>
            <p:ph idx="1"/>
          </p:nvPr>
        </p:nvSpPr>
        <p:spPr>
          <a:xfrm>
            <a:off x="0" y="1690688"/>
            <a:ext cx="12192000" cy="4486275"/>
          </a:xfrm>
        </p:spPr>
        <p:txBody>
          <a:bodyPr/>
          <a:lstStyle/>
          <a:p>
            <a:r>
              <a:rPr lang="en-US" sz="3200" dirty="0"/>
              <a:t>Would you like to learn more about our employment services?</a:t>
            </a:r>
          </a:p>
          <a:p>
            <a:r>
              <a:rPr lang="en-US" sz="3200" dirty="0"/>
              <a:t>Would you like me to introduce you to one of our employment/education staff?</a:t>
            </a:r>
          </a:p>
          <a:p>
            <a:r>
              <a:rPr lang="en-US" sz="3200" dirty="0"/>
              <a:t>Would you like to hear how your benefits would be impacted by returning to work? </a:t>
            </a:r>
          </a:p>
          <a:p>
            <a:endParaRPr lang="en-US" dirty="0"/>
          </a:p>
          <a:p>
            <a:endParaRPr lang="en-US" dirty="0"/>
          </a:p>
        </p:txBody>
      </p:sp>
    </p:spTree>
    <p:extLst>
      <p:ext uri="{BB962C8B-B14F-4D97-AF65-F5344CB8AC3E}">
        <p14:creationId xmlns:p14="http://schemas.microsoft.com/office/powerpoint/2010/main" val="616993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p:spPr>
        <p:txBody>
          <a:bodyPr/>
          <a:lstStyle/>
          <a:p>
            <a:pPr algn="ctr"/>
            <a:r>
              <a:rPr lang="en-US" dirty="0"/>
              <a:t>Change program services to accommodate working people’s schedules</a:t>
            </a:r>
          </a:p>
        </p:txBody>
      </p:sp>
      <p:sp>
        <p:nvSpPr>
          <p:cNvPr id="3" name="Content Placeholder 2"/>
          <p:cNvSpPr>
            <a:spLocks noGrp="1"/>
          </p:cNvSpPr>
          <p:nvPr>
            <p:ph idx="1"/>
          </p:nvPr>
        </p:nvSpPr>
        <p:spPr>
          <a:xfrm>
            <a:off x="1" y="1690689"/>
            <a:ext cx="12192000" cy="4486274"/>
          </a:xfrm>
        </p:spPr>
        <p:txBody>
          <a:bodyPr>
            <a:normAutofit/>
          </a:bodyPr>
          <a:lstStyle/>
          <a:p>
            <a:endParaRPr lang="en-US" sz="3200" dirty="0"/>
          </a:p>
          <a:p>
            <a:r>
              <a:rPr lang="en-US" sz="3200" dirty="0"/>
              <a:t>Are psychiatrists available after 5 p.m.? </a:t>
            </a:r>
          </a:p>
          <a:p>
            <a:r>
              <a:rPr lang="en-US" sz="3200" dirty="0"/>
              <a:t>Are support groups and counseling sessions available after 5 p.m.?</a:t>
            </a:r>
          </a:p>
        </p:txBody>
      </p:sp>
    </p:spTree>
    <p:extLst>
      <p:ext uri="{BB962C8B-B14F-4D97-AF65-F5344CB8AC3E}">
        <p14:creationId xmlns:p14="http://schemas.microsoft.com/office/powerpoint/2010/main" val="2768119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p:spPr>
        <p:txBody>
          <a:bodyPr/>
          <a:lstStyle/>
          <a:p>
            <a:pPr algn="ctr"/>
            <a:r>
              <a:rPr lang="en-US" dirty="0"/>
              <a:t>What can mental health staff do to promote employment? </a:t>
            </a:r>
          </a:p>
        </p:txBody>
      </p:sp>
      <p:sp>
        <p:nvSpPr>
          <p:cNvPr id="3" name="Content Placeholder 2"/>
          <p:cNvSpPr>
            <a:spLocks noGrp="1"/>
          </p:cNvSpPr>
          <p:nvPr>
            <p:ph idx="1"/>
          </p:nvPr>
        </p:nvSpPr>
        <p:spPr>
          <a:xfrm>
            <a:off x="0" y="1690689"/>
            <a:ext cx="12192000" cy="4486274"/>
          </a:xfrm>
        </p:spPr>
        <p:txBody>
          <a:bodyPr/>
          <a:lstStyle/>
          <a:p>
            <a:endParaRPr lang="en-US" dirty="0"/>
          </a:p>
          <a:p>
            <a:r>
              <a:rPr lang="en-US" dirty="0"/>
              <a:t>If employment is a person’s treatment plan goal, it’s everyone’s business to help them, not just the employment staff. </a:t>
            </a:r>
          </a:p>
          <a:p>
            <a:r>
              <a:rPr lang="en-US" dirty="0"/>
              <a:t>Be creative and brainstorm good job matches according to the person’s strengths, skills, and previous employment history. </a:t>
            </a:r>
          </a:p>
          <a:p>
            <a:r>
              <a:rPr lang="en-US" dirty="0"/>
              <a:t>Keep your eyes open for potential jobs and share leads with the employment staff. </a:t>
            </a:r>
          </a:p>
        </p:txBody>
      </p:sp>
    </p:spTree>
    <p:extLst>
      <p:ext uri="{BB962C8B-B14F-4D97-AF65-F5344CB8AC3E}">
        <p14:creationId xmlns:p14="http://schemas.microsoft.com/office/powerpoint/2010/main" val="2601338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B333-8424-4630-3941-230C3FFE4396}"/>
              </a:ext>
            </a:extLst>
          </p:cNvPr>
          <p:cNvSpPr>
            <a:spLocks noGrp="1"/>
          </p:cNvSpPr>
          <p:nvPr>
            <p:ph type="title"/>
          </p:nvPr>
        </p:nvSpPr>
        <p:spPr>
          <a:xfrm>
            <a:off x="0" y="0"/>
            <a:ext cx="12192000" cy="1690689"/>
          </a:xfrm>
        </p:spPr>
        <p:txBody>
          <a:bodyPr/>
          <a:lstStyle/>
          <a:p>
            <a:r>
              <a:rPr lang="en-US" dirty="0"/>
              <a:t>Quotes From IPS Participants</a:t>
            </a:r>
          </a:p>
        </p:txBody>
      </p:sp>
      <p:sp>
        <p:nvSpPr>
          <p:cNvPr id="3" name="Content Placeholder 2">
            <a:extLst>
              <a:ext uri="{FF2B5EF4-FFF2-40B4-BE49-F238E27FC236}">
                <a16:creationId xmlns:a16="http://schemas.microsoft.com/office/drawing/2014/main" id="{F1B89BC0-A21E-379C-65CC-0595DC9AD1CD}"/>
              </a:ext>
            </a:extLst>
          </p:cNvPr>
          <p:cNvSpPr>
            <a:spLocks noGrp="1"/>
          </p:cNvSpPr>
          <p:nvPr>
            <p:ph idx="1"/>
          </p:nvPr>
        </p:nvSpPr>
        <p:spPr>
          <a:xfrm>
            <a:off x="0" y="1690689"/>
            <a:ext cx="12192000" cy="4486274"/>
          </a:xfrm>
        </p:spPr>
        <p:txBody>
          <a:bodyPr/>
          <a:lstStyle/>
          <a:p>
            <a:r>
              <a:rPr lang="en-US" sz="2800" dirty="0">
                <a:cs typeface="Arial"/>
              </a:rPr>
              <a:t>“When you are working, you are part of the real world.  You feel connected.  Having a job gives me stability.  I have something to look forward to every day.”</a:t>
            </a:r>
          </a:p>
          <a:p>
            <a:pPr marL="0" indent="0">
              <a:buNone/>
            </a:pPr>
            <a:endParaRPr lang="en-US" sz="2800" dirty="0">
              <a:cs typeface="Arial"/>
            </a:endParaRPr>
          </a:p>
          <a:p>
            <a:r>
              <a:rPr lang="en-US" sz="2800" dirty="0">
                <a:cs typeface="Arial"/>
              </a:rPr>
              <a:t>“In the past, people might have used labels to describe me such as ‘homeless,’ ‘mentally ill,’ and ‘welfare mother.’  Now my titles are ‘financial administrator,’ ‘college student,’ and ‘working mom.’”</a:t>
            </a:r>
          </a:p>
          <a:p>
            <a:pPr marL="0" indent="0">
              <a:buNone/>
            </a:pPr>
            <a:endParaRPr lang="en-US" dirty="0"/>
          </a:p>
        </p:txBody>
      </p:sp>
    </p:spTree>
    <p:extLst>
      <p:ext uri="{BB962C8B-B14F-4D97-AF65-F5344CB8AC3E}">
        <p14:creationId xmlns:p14="http://schemas.microsoft.com/office/powerpoint/2010/main" val="368012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Questions</a:t>
            </a:r>
          </a:p>
        </p:txBody>
      </p:sp>
      <p:pic>
        <p:nvPicPr>
          <p:cNvPr id="4" name="Content Placeholder 3" descr="Questions Free Stock Photo - Public Domain Pictures"/>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2885" y="1825625"/>
            <a:ext cx="5726229" cy="4351338"/>
          </a:xfrm>
        </p:spPr>
      </p:pic>
    </p:spTree>
    <p:extLst>
      <p:ext uri="{BB962C8B-B14F-4D97-AF65-F5344CB8AC3E}">
        <p14:creationId xmlns:p14="http://schemas.microsoft.com/office/powerpoint/2010/main" val="2725465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p:spPr>
        <p:txBody>
          <a:bodyPr>
            <a:normAutofit/>
          </a:bodyPr>
          <a:lstStyle/>
          <a:p>
            <a:pPr algn="ctr"/>
            <a:r>
              <a:rPr lang="en-US" sz="4800" dirty="0"/>
              <a:t>Thank You</a:t>
            </a:r>
          </a:p>
        </p:txBody>
      </p:sp>
      <p:sp>
        <p:nvSpPr>
          <p:cNvPr id="3" name="Content Placeholder 2"/>
          <p:cNvSpPr>
            <a:spLocks noGrp="1"/>
          </p:cNvSpPr>
          <p:nvPr>
            <p:ph idx="1"/>
          </p:nvPr>
        </p:nvSpPr>
        <p:spPr>
          <a:xfrm>
            <a:off x="0" y="1690689"/>
            <a:ext cx="12192000" cy="4486274"/>
          </a:xfrm>
        </p:spPr>
        <p:txBody>
          <a:bodyPr/>
          <a:lstStyle/>
          <a:p>
            <a:endParaRPr lang="en-US" dirty="0"/>
          </a:p>
          <a:p>
            <a:endParaRPr lang="en-US" dirty="0"/>
          </a:p>
          <a:p>
            <a:pPr marL="0" indent="0" algn="ctr">
              <a:buNone/>
            </a:pPr>
            <a:r>
              <a:rPr lang="en-US" sz="3600" dirty="0"/>
              <a:t> Sandy Reese</a:t>
            </a:r>
          </a:p>
          <a:p>
            <a:pPr marL="0" indent="0" algn="ctr">
              <a:buNone/>
            </a:pPr>
            <a:r>
              <a:rPr lang="en-US" sz="3600" dirty="0"/>
              <a:t> IPS Employment Center</a:t>
            </a:r>
          </a:p>
          <a:p>
            <a:pPr marL="0" indent="0" algn="ctr">
              <a:buNone/>
            </a:pPr>
            <a:r>
              <a:rPr lang="en-US" sz="3600" dirty="0">
                <a:hlinkClick r:id="rId2"/>
              </a:rPr>
              <a:t>Sandra.reese@nyspi.columbia.edu</a:t>
            </a:r>
            <a:endParaRPr lang="en-US" sz="3600" dirty="0"/>
          </a:p>
          <a:p>
            <a:pPr marL="0" indent="0" algn="ctr">
              <a:buNone/>
            </a:pPr>
            <a:r>
              <a:rPr lang="en-US" sz="3600">
                <a:hlinkClick r:id="rId3"/>
              </a:rPr>
              <a:t>www.ipsworks.org</a:t>
            </a:r>
            <a:r>
              <a:rPr lang="en-US" sz="3600"/>
              <a:t> </a:t>
            </a:r>
            <a:endParaRPr lang="en-US" sz="3600" dirty="0"/>
          </a:p>
          <a:p>
            <a:pPr algn="ctr"/>
            <a:endParaRPr lang="en-US" sz="3600" dirty="0"/>
          </a:p>
        </p:txBody>
      </p:sp>
    </p:spTree>
    <p:extLst>
      <p:ext uri="{BB962C8B-B14F-4D97-AF65-F5344CB8AC3E}">
        <p14:creationId xmlns:p14="http://schemas.microsoft.com/office/powerpoint/2010/main" val="56519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10224" cy="1690689"/>
          </a:xfrm>
        </p:spPr>
        <p:txBody>
          <a:bodyPr/>
          <a:lstStyle/>
          <a:p>
            <a:pPr algn="ctr"/>
            <a:r>
              <a:rPr lang="en-US" dirty="0"/>
              <a:t>Social Determinants of Health</a:t>
            </a:r>
          </a:p>
        </p:txBody>
      </p:sp>
      <p:sp>
        <p:nvSpPr>
          <p:cNvPr id="3" name="Content Placeholder 2"/>
          <p:cNvSpPr>
            <a:spLocks noGrp="1"/>
          </p:cNvSpPr>
          <p:nvPr>
            <p:ph idx="1"/>
          </p:nvPr>
        </p:nvSpPr>
        <p:spPr>
          <a:xfrm>
            <a:off x="477672" y="1897039"/>
            <a:ext cx="11714328" cy="4279925"/>
          </a:xfrm>
        </p:spPr>
        <p:txBody>
          <a:bodyPr>
            <a:normAutofit/>
          </a:bodyPr>
          <a:lstStyle/>
          <a:p>
            <a:r>
              <a:rPr lang="en-US" sz="3200" dirty="0"/>
              <a:t>Economic stability: </a:t>
            </a:r>
          </a:p>
          <a:p>
            <a:pPr marL="0" indent="0">
              <a:buNone/>
            </a:pPr>
            <a:r>
              <a:rPr lang="en-US" sz="3200" dirty="0"/>
              <a:t>The connection between the financial resources people have - income, cost of living and socioeconomic status – and their health. This area includes key issues such as poverty, employment, food security and housing stability.</a:t>
            </a:r>
          </a:p>
          <a:p>
            <a:pPr marL="0" indent="0">
              <a:buNone/>
            </a:pPr>
            <a:endParaRPr lang="en-US" sz="3600" dirty="0"/>
          </a:p>
          <a:p>
            <a:pPr marL="0" indent="0">
              <a:buNone/>
            </a:pPr>
            <a:r>
              <a:rPr lang="en-US" sz="2400" dirty="0"/>
              <a:t>CDC for Disease Control and Prevention</a:t>
            </a:r>
          </a:p>
          <a:p>
            <a:pPr marL="0" indent="0">
              <a:buNone/>
            </a:pPr>
            <a:r>
              <a:rPr lang="en-US" sz="2400" dirty="0"/>
              <a:t>CDC 24/7: Saving lives, Protection People</a:t>
            </a:r>
          </a:p>
          <a:p>
            <a:pPr marL="0" indent="0">
              <a:buNone/>
            </a:pPr>
            <a:endParaRPr lang="en-US" sz="3600" dirty="0">
              <a:solidFill>
                <a:srgbClr val="A51C30"/>
              </a:solidFill>
            </a:endParaRPr>
          </a:p>
        </p:txBody>
      </p:sp>
    </p:spTree>
    <p:extLst>
      <p:ext uri="{BB962C8B-B14F-4D97-AF65-F5344CB8AC3E}">
        <p14:creationId xmlns:p14="http://schemas.microsoft.com/office/powerpoint/2010/main" val="98797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p:spPr>
        <p:txBody>
          <a:bodyPr/>
          <a:lstStyle/>
          <a:p>
            <a:pPr algn="ctr"/>
            <a:r>
              <a:rPr lang="en-US" dirty="0"/>
              <a:t>Mortality rate for people with mental illness</a:t>
            </a:r>
          </a:p>
        </p:txBody>
      </p:sp>
      <p:sp>
        <p:nvSpPr>
          <p:cNvPr id="3" name="Content Placeholder 2"/>
          <p:cNvSpPr>
            <a:spLocks noGrp="1"/>
          </p:cNvSpPr>
          <p:nvPr>
            <p:ph idx="1"/>
          </p:nvPr>
        </p:nvSpPr>
        <p:spPr>
          <a:xfrm>
            <a:off x="477672" y="1910687"/>
            <a:ext cx="11259403" cy="4266276"/>
          </a:xfrm>
        </p:spPr>
        <p:txBody>
          <a:bodyPr>
            <a:normAutofit/>
          </a:bodyPr>
          <a:lstStyle/>
          <a:p>
            <a:r>
              <a:rPr lang="en-US" sz="3600" dirty="0"/>
              <a:t>According to the World Health Organization, people with serious mental health disorders die 10-25 years earlier than the general population. </a:t>
            </a:r>
          </a:p>
          <a:p>
            <a:r>
              <a:rPr lang="en-US" sz="3600" dirty="0"/>
              <a:t>The vast majority of deaths of people with serious mental illness are preventable. </a:t>
            </a:r>
          </a:p>
        </p:txBody>
      </p:sp>
    </p:spTree>
    <p:extLst>
      <p:ext uri="{BB962C8B-B14F-4D97-AF65-F5344CB8AC3E}">
        <p14:creationId xmlns:p14="http://schemas.microsoft.com/office/powerpoint/2010/main" val="920287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690689"/>
          </a:xfrm>
        </p:spPr>
        <p:txBody>
          <a:bodyPr>
            <a:normAutofit/>
          </a:bodyPr>
          <a:lstStyle/>
          <a:p>
            <a:pPr algn="ctr"/>
            <a:r>
              <a:rPr lang="en-US" dirty="0"/>
              <a:t>Higher risk of illness</a:t>
            </a:r>
          </a:p>
        </p:txBody>
      </p:sp>
      <p:sp>
        <p:nvSpPr>
          <p:cNvPr id="3" name="Content Placeholder 2"/>
          <p:cNvSpPr>
            <a:spLocks noGrp="1"/>
          </p:cNvSpPr>
          <p:nvPr>
            <p:ph idx="1"/>
          </p:nvPr>
        </p:nvSpPr>
        <p:spPr>
          <a:xfrm>
            <a:off x="409433" y="1801503"/>
            <a:ext cx="11782566" cy="4375459"/>
          </a:xfrm>
        </p:spPr>
        <p:txBody>
          <a:bodyPr>
            <a:normAutofit fontScale="92500" lnSpcReduction="10000"/>
          </a:bodyPr>
          <a:lstStyle/>
          <a:p>
            <a:pPr marL="0" indent="0">
              <a:buNone/>
            </a:pPr>
            <a:r>
              <a:rPr lang="en-US" sz="3200" dirty="0"/>
              <a:t>People with mental illness have increased risk of heart disease and other preventable conditions due to:</a:t>
            </a:r>
          </a:p>
          <a:p>
            <a:r>
              <a:rPr lang="en-US" sz="3200" dirty="0"/>
              <a:t>Poverty, social isolation and trauma</a:t>
            </a:r>
          </a:p>
          <a:p>
            <a:r>
              <a:rPr lang="en-US" sz="3200" dirty="0"/>
              <a:t>Lack of access to quality health care</a:t>
            </a:r>
          </a:p>
          <a:p>
            <a:r>
              <a:rPr lang="en-US" sz="3200" dirty="0"/>
              <a:t>Psychopharmaceutical effects</a:t>
            </a:r>
          </a:p>
          <a:p>
            <a:r>
              <a:rPr lang="en-US" sz="3200" dirty="0"/>
              <a:t>Substance use</a:t>
            </a:r>
          </a:p>
          <a:p>
            <a:r>
              <a:rPr lang="en-US" sz="3200" dirty="0"/>
              <a:t>Tobacco</a:t>
            </a:r>
          </a:p>
          <a:p>
            <a:r>
              <a:rPr lang="en-US" sz="3200" dirty="0"/>
              <a:t>Obesity</a:t>
            </a:r>
            <a:endParaRPr lang="en-US" sz="2400" dirty="0"/>
          </a:p>
          <a:p>
            <a:pPr marL="0" indent="0">
              <a:buNone/>
            </a:pPr>
            <a:r>
              <a:rPr lang="en-US" sz="2400" dirty="0"/>
              <a:t>SAMHSA: What Health Providers and Organizations Need to Know About Wellness</a:t>
            </a:r>
          </a:p>
          <a:p>
            <a:pPr marL="0" indent="0">
              <a:buNone/>
            </a:pPr>
            <a:endParaRPr lang="en-US" sz="3600" b="1" dirty="0">
              <a:solidFill>
                <a:srgbClr val="A51C30"/>
              </a:solidFill>
            </a:endParaRPr>
          </a:p>
        </p:txBody>
      </p:sp>
    </p:spTree>
    <p:extLst>
      <p:ext uri="{BB962C8B-B14F-4D97-AF65-F5344CB8AC3E}">
        <p14:creationId xmlns:p14="http://schemas.microsoft.com/office/powerpoint/2010/main" val="285363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p:spPr>
        <p:txBody>
          <a:bodyPr/>
          <a:lstStyle/>
          <a:p>
            <a:pPr algn="ctr"/>
            <a:r>
              <a:rPr lang="en-US" dirty="0"/>
              <a:t>How might employment reduce risk factors for preventable illnesses? </a:t>
            </a:r>
          </a:p>
        </p:txBody>
      </p:sp>
      <p:sp>
        <p:nvSpPr>
          <p:cNvPr id="3" name="Content Placeholder 2"/>
          <p:cNvSpPr>
            <a:spLocks noGrp="1"/>
          </p:cNvSpPr>
          <p:nvPr>
            <p:ph idx="1"/>
          </p:nvPr>
        </p:nvSpPr>
        <p:spPr>
          <a:xfrm>
            <a:off x="409433" y="1965277"/>
            <a:ext cx="11286698" cy="4211685"/>
          </a:xfrm>
        </p:spPr>
        <p:txBody>
          <a:bodyPr>
            <a:normAutofit/>
          </a:bodyPr>
          <a:lstStyle/>
          <a:p>
            <a:pPr>
              <a:spcBef>
                <a:spcPts val="1600"/>
              </a:spcBef>
            </a:pPr>
            <a:r>
              <a:rPr lang="en-US" sz="3200" u="sng" dirty="0"/>
              <a:t>Reduce poverty, social isolation and trauma</a:t>
            </a:r>
            <a:r>
              <a:rPr lang="en-US" sz="3200" dirty="0"/>
              <a:t>: Earned income and a sense of contributing and belonging to the community. </a:t>
            </a:r>
          </a:p>
          <a:p>
            <a:pPr>
              <a:spcBef>
                <a:spcPts val="1600"/>
              </a:spcBef>
            </a:pPr>
            <a:r>
              <a:rPr lang="en-US" sz="3200" u="sng" dirty="0"/>
              <a:t>Improve access to quality health care</a:t>
            </a:r>
            <a:r>
              <a:rPr lang="en-US" sz="3200" dirty="0"/>
              <a:t>: Employer paid benefits.</a:t>
            </a:r>
          </a:p>
          <a:p>
            <a:pPr>
              <a:spcBef>
                <a:spcPts val="1600"/>
              </a:spcBef>
            </a:pPr>
            <a:r>
              <a:rPr lang="en-US" sz="3200" u="sng" dirty="0"/>
              <a:t>Psychopharmaceutical effects</a:t>
            </a:r>
            <a:r>
              <a:rPr lang="en-US" sz="3200" dirty="0"/>
              <a:t>: IPS team works closely with the person’s prescriber in order to coordinate treatment. </a:t>
            </a:r>
            <a:endParaRPr lang="en-US" sz="3200" u="sng" dirty="0"/>
          </a:p>
          <a:p>
            <a:endParaRPr lang="en-US" sz="3600" b="1" dirty="0">
              <a:solidFill>
                <a:srgbClr val="A51C30"/>
              </a:solidFill>
            </a:endParaRPr>
          </a:p>
          <a:p>
            <a:endParaRPr lang="en-US" sz="3600" b="1" u="sng" dirty="0">
              <a:solidFill>
                <a:srgbClr val="A51C30"/>
              </a:solidFill>
            </a:endParaRPr>
          </a:p>
          <a:p>
            <a:endParaRPr lang="en-US" sz="3600" b="1" dirty="0">
              <a:solidFill>
                <a:srgbClr val="A51C30"/>
              </a:solidFill>
            </a:endParaRPr>
          </a:p>
          <a:p>
            <a:endParaRPr lang="en-US" sz="3600" dirty="0">
              <a:solidFill>
                <a:srgbClr val="A51C30"/>
              </a:solidFill>
            </a:endParaRPr>
          </a:p>
          <a:p>
            <a:pPr marL="0" indent="0">
              <a:buNone/>
            </a:pPr>
            <a:endParaRPr lang="en-US" sz="3600" dirty="0">
              <a:solidFill>
                <a:srgbClr val="A51C30"/>
              </a:solidFill>
            </a:endParaRPr>
          </a:p>
          <a:p>
            <a:pPr marL="0" indent="0">
              <a:buNone/>
            </a:pPr>
            <a:endParaRPr lang="en-US" sz="3600" dirty="0">
              <a:solidFill>
                <a:srgbClr val="A51C30"/>
              </a:solidFill>
            </a:endParaRPr>
          </a:p>
        </p:txBody>
      </p:sp>
    </p:spTree>
    <p:extLst>
      <p:ext uri="{BB962C8B-B14F-4D97-AF65-F5344CB8AC3E}">
        <p14:creationId xmlns:p14="http://schemas.microsoft.com/office/powerpoint/2010/main" val="383585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8490"/>
            <a:ext cx="12191999" cy="1322199"/>
          </a:xfrm>
        </p:spPr>
        <p:txBody>
          <a:bodyPr>
            <a:noAutofit/>
          </a:bodyPr>
          <a:lstStyle/>
          <a:p>
            <a:pPr algn="ctr"/>
            <a:r>
              <a:rPr lang="en-US" dirty="0"/>
              <a:t>How might employment reduce risk factors for preventable illnesses? </a:t>
            </a:r>
            <a:br>
              <a:rPr lang="en-US" dirty="0"/>
            </a:br>
            <a:endParaRPr lang="en-US" dirty="0"/>
          </a:p>
        </p:txBody>
      </p:sp>
      <p:sp>
        <p:nvSpPr>
          <p:cNvPr id="3" name="Content Placeholder 2"/>
          <p:cNvSpPr>
            <a:spLocks noGrp="1"/>
          </p:cNvSpPr>
          <p:nvPr>
            <p:ph idx="1"/>
          </p:nvPr>
        </p:nvSpPr>
        <p:spPr>
          <a:xfrm>
            <a:off x="409433" y="2047164"/>
            <a:ext cx="11232107" cy="4129799"/>
          </a:xfrm>
        </p:spPr>
        <p:txBody>
          <a:bodyPr/>
          <a:lstStyle/>
          <a:p>
            <a:pPr>
              <a:spcBef>
                <a:spcPts val="1600"/>
              </a:spcBef>
            </a:pPr>
            <a:r>
              <a:rPr lang="en-US" sz="3200" u="sng" dirty="0"/>
              <a:t>Substance use</a:t>
            </a:r>
            <a:r>
              <a:rPr lang="en-US" sz="3200" dirty="0"/>
              <a:t>: Employment gives people a sense of purpose, a reason to get up in the morning and reduces substance use. </a:t>
            </a:r>
          </a:p>
          <a:p>
            <a:pPr>
              <a:spcBef>
                <a:spcPts val="1600"/>
              </a:spcBef>
            </a:pPr>
            <a:r>
              <a:rPr lang="en-US" sz="3200" u="sng" dirty="0"/>
              <a:t>Tobacco</a:t>
            </a:r>
            <a:r>
              <a:rPr lang="en-US" sz="3200" dirty="0"/>
              <a:t>: Most employers do not allow smoking on the job. </a:t>
            </a:r>
          </a:p>
          <a:p>
            <a:pPr>
              <a:spcBef>
                <a:spcPts val="1600"/>
              </a:spcBef>
            </a:pPr>
            <a:r>
              <a:rPr lang="en-US" sz="3200" u="sng" dirty="0"/>
              <a:t>Obesity</a:t>
            </a:r>
            <a:r>
              <a:rPr lang="en-US" sz="3200" dirty="0"/>
              <a:t>: Employment fills in for boredom and sedentary time.</a:t>
            </a:r>
            <a:endParaRPr lang="en-US" sz="3200" u="sng" dirty="0"/>
          </a:p>
          <a:p>
            <a:endParaRPr lang="en-US" sz="3600" b="1" dirty="0">
              <a:solidFill>
                <a:srgbClr val="A51C30"/>
              </a:solidFill>
            </a:endParaRPr>
          </a:p>
          <a:p>
            <a:endParaRPr lang="en-US" sz="3600" b="1" u="sng" dirty="0">
              <a:solidFill>
                <a:srgbClr val="A51C30"/>
              </a:solidFill>
            </a:endParaRPr>
          </a:p>
          <a:p>
            <a:endParaRPr lang="en-US" sz="3600" b="1" dirty="0">
              <a:solidFill>
                <a:srgbClr val="A51C30"/>
              </a:solidFill>
            </a:endParaRPr>
          </a:p>
          <a:p>
            <a:endParaRPr lang="en-US" sz="3600" b="1" dirty="0">
              <a:solidFill>
                <a:srgbClr val="A51C30"/>
              </a:solidFill>
            </a:endParaRPr>
          </a:p>
          <a:p>
            <a:endParaRPr lang="en-US" dirty="0"/>
          </a:p>
        </p:txBody>
      </p:sp>
    </p:spTree>
    <p:extLst>
      <p:ext uri="{BB962C8B-B14F-4D97-AF65-F5344CB8AC3E}">
        <p14:creationId xmlns:p14="http://schemas.microsoft.com/office/powerpoint/2010/main" val="310773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p:spPr>
        <p:txBody>
          <a:bodyPr/>
          <a:lstStyle/>
          <a:p>
            <a:pPr algn="ctr"/>
            <a:r>
              <a:rPr lang="en-US" dirty="0"/>
              <a:t>Discussion</a:t>
            </a:r>
          </a:p>
        </p:txBody>
      </p:sp>
      <p:sp>
        <p:nvSpPr>
          <p:cNvPr id="3" name="Content Placeholder 2"/>
          <p:cNvSpPr>
            <a:spLocks noGrp="1"/>
          </p:cNvSpPr>
          <p:nvPr>
            <p:ph idx="1"/>
          </p:nvPr>
        </p:nvSpPr>
        <p:spPr>
          <a:xfrm>
            <a:off x="368489" y="1690689"/>
            <a:ext cx="11191165" cy="4486274"/>
          </a:xfrm>
        </p:spPr>
        <p:txBody>
          <a:bodyPr>
            <a:normAutofit/>
          </a:bodyPr>
          <a:lstStyle/>
          <a:p>
            <a:endParaRPr lang="en-US" sz="3600" dirty="0"/>
          </a:p>
          <a:p>
            <a:r>
              <a:rPr lang="en-US" sz="3600" dirty="0"/>
              <a:t>How do you see employment impacting health risk factors for people with behavioral health conditions? </a:t>
            </a:r>
          </a:p>
        </p:txBody>
      </p:sp>
    </p:spTree>
    <p:extLst>
      <p:ext uri="{BB962C8B-B14F-4D97-AF65-F5344CB8AC3E}">
        <p14:creationId xmlns:p14="http://schemas.microsoft.com/office/powerpoint/2010/main" val="123693223"/>
      </p:ext>
    </p:extLst>
  </p:cSld>
  <p:clrMapOvr>
    <a:masterClrMapping/>
  </p:clrMapOvr>
</p:sld>
</file>

<file path=ppt/theme/theme1.xml><?xml version="1.0" encoding="utf-8"?>
<a:theme xmlns:a="http://schemas.openxmlformats.org/drawingml/2006/main" name="Office Theme">
  <a:themeElements>
    <a:clrScheme name="IPS Colors">
      <a:dk1>
        <a:sysClr val="windowText" lastClr="000000"/>
      </a:dk1>
      <a:lt1>
        <a:sysClr val="window" lastClr="FFFFFF"/>
      </a:lt1>
      <a:dk2>
        <a:srgbClr val="255D8B"/>
      </a:dk2>
      <a:lt2>
        <a:srgbClr val="E7E6E6"/>
      </a:lt2>
      <a:accent1>
        <a:srgbClr val="550527"/>
      </a:accent1>
      <a:accent2>
        <a:srgbClr val="A51C30"/>
      </a:accent2>
      <a:accent3>
        <a:srgbClr val="C52233"/>
      </a:accent3>
      <a:accent4>
        <a:srgbClr val="EF7611"/>
      </a:accent4>
      <a:accent5>
        <a:srgbClr val="33AAF2"/>
      </a:accent5>
      <a:accent6>
        <a:srgbClr val="255D8B"/>
      </a:accent6>
      <a:hlink>
        <a:srgbClr val="1C476A"/>
      </a:hlink>
      <a:folHlink>
        <a:srgbClr val="0F97E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Scolors-template.potx" id="{D8A332C8-1068-4A98-893C-F807D1842DEA}" vid="{D64E0C7B-67D1-47EF-AFC4-D98BB5EBE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669</TotalTime>
  <Words>1990</Words>
  <Application>Microsoft Office PowerPoint</Application>
  <PresentationFormat>Widescreen</PresentationFormat>
  <Paragraphs>186</Paragraphs>
  <Slides>36</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7" baseType="lpstr">
      <vt:lpstr>ＭＳ Ｐゴシック</vt:lpstr>
      <vt:lpstr>Arial</vt:lpstr>
      <vt:lpstr>Calibri</vt:lpstr>
      <vt:lpstr>Franklin Gothic Book</vt:lpstr>
      <vt:lpstr>Franklin Gothic Medium</vt:lpstr>
      <vt:lpstr>Helvetica</vt:lpstr>
      <vt:lpstr>Times</vt:lpstr>
      <vt:lpstr>Times New Roman</vt:lpstr>
      <vt:lpstr>Wingdings</vt:lpstr>
      <vt:lpstr>Office Theme</vt:lpstr>
      <vt:lpstr>Worksheet</vt:lpstr>
      <vt:lpstr>How Does Providing Evidence-based Supported Employment Impact Social Determinants of Health? </vt:lpstr>
      <vt:lpstr>What is the connection between employment and health? </vt:lpstr>
      <vt:lpstr>Social Determinants of Health</vt:lpstr>
      <vt:lpstr>Social Determinants of Health</vt:lpstr>
      <vt:lpstr>Mortality rate for people with mental illness</vt:lpstr>
      <vt:lpstr>Higher risk of illness</vt:lpstr>
      <vt:lpstr>How might employment reduce risk factors for preventable illnesses? </vt:lpstr>
      <vt:lpstr>How might employment reduce risk factors for preventable illnesses?  </vt:lpstr>
      <vt:lpstr>Discussion</vt:lpstr>
      <vt:lpstr>Positive Impact of Competitive Employment  for People with Mental Illness</vt:lpstr>
      <vt:lpstr> If employment is good, why is there such a large disparity between statewide employment rates and the numbers of people with mental health conditions working?  </vt:lpstr>
      <vt:lpstr>This is the 2022 Uniform Reporting System (URS) Output Tables for Hawaii. The URS state reporting system is collected annually to support the Community Mental Health Services Block Grant program. State Mental Health Authorities report on National Outcome Measures (NOMS), evidence-based practices, and utilization measures providing an overview of state mental health delivery systems.</vt:lpstr>
      <vt:lpstr> There’s probably a lot of people with mental illness who want to work, but may need help to reach their goal  </vt:lpstr>
      <vt:lpstr>Need for Employment Services</vt:lpstr>
      <vt:lpstr>Question: </vt:lpstr>
      <vt:lpstr>Funding Employment Services </vt:lpstr>
      <vt:lpstr>Leadership Buy-in for IPS </vt:lpstr>
      <vt:lpstr>Provider Misinformation  </vt:lpstr>
      <vt:lpstr>People are their own best judges of when they are ready to work</vt:lpstr>
      <vt:lpstr>When we don’t ask people about employment, does that send a message?  What message? </vt:lpstr>
      <vt:lpstr>Since we know that work is good for overall health, what can we do?  </vt:lpstr>
      <vt:lpstr>PowerPoint Presentation</vt:lpstr>
      <vt:lpstr>Support ways for people being served to share work stories with other participants and staff</vt:lpstr>
      <vt:lpstr>Quiz- True or False</vt:lpstr>
      <vt:lpstr>PowerPoint Presentation</vt:lpstr>
      <vt:lpstr>Collect and Report Data</vt:lpstr>
      <vt:lpstr>Guard against the tyranny of low expectations</vt:lpstr>
      <vt:lpstr>How do we fund IPS employment services</vt:lpstr>
      <vt:lpstr> Provide strengths-based services</vt:lpstr>
      <vt:lpstr>What can mental health staff do to promote employment?</vt:lpstr>
      <vt:lpstr>Mental Health Practitioners could also ask:</vt:lpstr>
      <vt:lpstr>Change program services to accommodate working people’s schedules</vt:lpstr>
      <vt:lpstr>What can mental health staff do to promote employment? </vt:lpstr>
      <vt:lpstr>Quotes From IPS Participants</vt:lpstr>
      <vt:lpstr>Questions</vt:lpstr>
      <vt:lpstr>Thank You</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Marbacher</dc:creator>
  <cp:lastModifiedBy>Reese, Sandra (NYSPI)</cp:lastModifiedBy>
  <cp:revision>38</cp:revision>
  <dcterms:created xsi:type="dcterms:W3CDTF">2017-09-05T13:17:57Z</dcterms:created>
  <dcterms:modified xsi:type="dcterms:W3CDTF">2024-02-17T00:57:43Z</dcterms:modified>
</cp:coreProperties>
</file>