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21" r:id="rId1"/>
  </p:sldMasterIdLst>
  <p:notesMasterIdLst>
    <p:notesMasterId r:id="rId31"/>
  </p:notesMasterIdLst>
  <p:sldIdLst>
    <p:sldId id="256" r:id="rId2"/>
    <p:sldId id="308" r:id="rId3"/>
    <p:sldId id="257" r:id="rId4"/>
    <p:sldId id="258" r:id="rId5"/>
    <p:sldId id="259" r:id="rId6"/>
    <p:sldId id="260" r:id="rId7"/>
    <p:sldId id="261" r:id="rId8"/>
    <p:sldId id="315" r:id="rId9"/>
    <p:sldId id="316" r:id="rId10"/>
    <p:sldId id="317" r:id="rId11"/>
    <p:sldId id="263" r:id="rId12"/>
    <p:sldId id="264" r:id="rId13"/>
    <p:sldId id="318" r:id="rId14"/>
    <p:sldId id="319" r:id="rId15"/>
    <p:sldId id="320" r:id="rId16"/>
    <p:sldId id="321" r:id="rId17"/>
    <p:sldId id="323" r:id="rId18"/>
    <p:sldId id="262" r:id="rId19"/>
    <p:sldId id="322" r:id="rId20"/>
    <p:sldId id="326" r:id="rId21"/>
    <p:sldId id="332" r:id="rId22"/>
    <p:sldId id="327" r:id="rId23"/>
    <p:sldId id="324" r:id="rId24"/>
    <p:sldId id="325" r:id="rId25"/>
    <p:sldId id="328" r:id="rId26"/>
    <p:sldId id="329" r:id="rId27"/>
    <p:sldId id="330" r:id="rId28"/>
    <p:sldId id="331" r:id="rId29"/>
    <p:sldId id="33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018"/>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994531-E482-2549-BA42-513609FEFB1A}" type="doc">
      <dgm:prSet loTypeId="urn:microsoft.com/office/officeart/2005/8/layout/list1" loCatId="" qsTypeId="urn:microsoft.com/office/officeart/2005/8/quickstyle/3D2" qsCatId="3D" csTypeId="urn:microsoft.com/office/officeart/2005/8/colors/accent0_3" csCatId="mainScheme" phldr="1"/>
      <dgm:spPr/>
      <dgm:t>
        <a:bodyPr/>
        <a:lstStyle/>
        <a:p>
          <a:endParaRPr lang="en-US"/>
        </a:p>
      </dgm:t>
    </dgm:pt>
    <dgm:pt modelId="{B0B8C137-0969-824A-9385-5DE723A04541}">
      <dgm:prSet phldrT="[Text]"/>
      <dgm:spPr/>
      <dgm:t>
        <a:bodyPr/>
        <a:lstStyle/>
        <a:p>
          <a:r>
            <a:rPr lang="en-US" dirty="0"/>
            <a:t>Gap Analysis</a:t>
          </a:r>
        </a:p>
      </dgm:t>
    </dgm:pt>
    <dgm:pt modelId="{5E3502CA-1385-AE43-84B7-5EF04844DF34}" type="parTrans" cxnId="{65E8670F-AEF9-474E-94E6-52FD28809E1A}">
      <dgm:prSet/>
      <dgm:spPr/>
      <dgm:t>
        <a:bodyPr/>
        <a:lstStyle/>
        <a:p>
          <a:endParaRPr lang="en-US"/>
        </a:p>
      </dgm:t>
    </dgm:pt>
    <dgm:pt modelId="{EACF70AE-B0CF-5F41-BF40-1AF9639EB22E}" type="sibTrans" cxnId="{65E8670F-AEF9-474E-94E6-52FD28809E1A}">
      <dgm:prSet/>
      <dgm:spPr/>
      <dgm:t>
        <a:bodyPr/>
        <a:lstStyle/>
        <a:p>
          <a:endParaRPr lang="en-US"/>
        </a:p>
      </dgm:t>
    </dgm:pt>
    <dgm:pt modelId="{32F182E3-2854-8747-AB57-57B61F588623}">
      <dgm:prSet phldrT="[Text]"/>
      <dgm:spPr/>
      <dgm:t>
        <a:bodyPr/>
        <a:lstStyle/>
        <a:p>
          <a:r>
            <a:rPr lang="en-US" dirty="0"/>
            <a:t>Flow charts and diagrams</a:t>
          </a:r>
        </a:p>
      </dgm:t>
    </dgm:pt>
    <dgm:pt modelId="{7299D671-B9F5-7B4C-AEF3-13BEC3E65EDB}" type="parTrans" cxnId="{ED26B0BB-4881-C146-AD76-6D5004886A8B}">
      <dgm:prSet/>
      <dgm:spPr/>
      <dgm:t>
        <a:bodyPr/>
        <a:lstStyle/>
        <a:p>
          <a:endParaRPr lang="en-US"/>
        </a:p>
      </dgm:t>
    </dgm:pt>
    <dgm:pt modelId="{E908D874-F99E-8A4D-95B0-0BDF21717666}" type="sibTrans" cxnId="{ED26B0BB-4881-C146-AD76-6D5004886A8B}">
      <dgm:prSet/>
      <dgm:spPr/>
      <dgm:t>
        <a:bodyPr/>
        <a:lstStyle/>
        <a:p>
          <a:endParaRPr lang="en-US"/>
        </a:p>
      </dgm:t>
    </dgm:pt>
    <dgm:pt modelId="{DC238A84-3811-CA46-82DD-2FE4622BE310}" type="pres">
      <dgm:prSet presAssocID="{27994531-E482-2549-BA42-513609FEFB1A}" presName="linear" presStyleCnt="0">
        <dgm:presLayoutVars>
          <dgm:dir/>
          <dgm:animLvl val="lvl"/>
          <dgm:resizeHandles val="exact"/>
        </dgm:presLayoutVars>
      </dgm:prSet>
      <dgm:spPr/>
    </dgm:pt>
    <dgm:pt modelId="{481CA478-A6F8-084D-8AFB-5095B082D643}" type="pres">
      <dgm:prSet presAssocID="{B0B8C137-0969-824A-9385-5DE723A04541}" presName="parentLin" presStyleCnt="0"/>
      <dgm:spPr/>
    </dgm:pt>
    <dgm:pt modelId="{6F650E22-C80A-5847-9D5F-C0048FC72205}" type="pres">
      <dgm:prSet presAssocID="{B0B8C137-0969-824A-9385-5DE723A04541}" presName="parentLeftMargin" presStyleLbl="node1" presStyleIdx="0" presStyleCnt="2"/>
      <dgm:spPr/>
    </dgm:pt>
    <dgm:pt modelId="{C67D7A5E-D2B0-9846-84F6-664C10E19D34}" type="pres">
      <dgm:prSet presAssocID="{B0B8C137-0969-824A-9385-5DE723A04541}" presName="parentText" presStyleLbl="node1" presStyleIdx="0" presStyleCnt="2">
        <dgm:presLayoutVars>
          <dgm:chMax val="0"/>
          <dgm:bulletEnabled val="1"/>
        </dgm:presLayoutVars>
      </dgm:prSet>
      <dgm:spPr/>
    </dgm:pt>
    <dgm:pt modelId="{7E1DAD0F-A3DF-984E-BC88-E069E94850A5}" type="pres">
      <dgm:prSet presAssocID="{B0B8C137-0969-824A-9385-5DE723A04541}" presName="negativeSpace" presStyleCnt="0"/>
      <dgm:spPr/>
    </dgm:pt>
    <dgm:pt modelId="{9BA61EC8-F9E2-E241-88B8-D1E5C9BF226A}" type="pres">
      <dgm:prSet presAssocID="{B0B8C137-0969-824A-9385-5DE723A04541}" presName="childText" presStyleLbl="conFgAcc1" presStyleIdx="0" presStyleCnt="2">
        <dgm:presLayoutVars>
          <dgm:bulletEnabled val="1"/>
        </dgm:presLayoutVars>
      </dgm:prSet>
      <dgm:spPr/>
    </dgm:pt>
    <dgm:pt modelId="{5EB0A8B6-23B7-424A-9DF8-804D7E48DCDD}" type="pres">
      <dgm:prSet presAssocID="{EACF70AE-B0CF-5F41-BF40-1AF9639EB22E}" presName="spaceBetweenRectangles" presStyleCnt="0"/>
      <dgm:spPr/>
    </dgm:pt>
    <dgm:pt modelId="{BF5FAA93-539F-8844-B003-EAA657EE7609}" type="pres">
      <dgm:prSet presAssocID="{32F182E3-2854-8747-AB57-57B61F588623}" presName="parentLin" presStyleCnt="0"/>
      <dgm:spPr/>
    </dgm:pt>
    <dgm:pt modelId="{E0DB851C-2B7E-294E-BBEB-B606F6741D5A}" type="pres">
      <dgm:prSet presAssocID="{32F182E3-2854-8747-AB57-57B61F588623}" presName="parentLeftMargin" presStyleLbl="node1" presStyleIdx="0" presStyleCnt="2"/>
      <dgm:spPr/>
    </dgm:pt>
    <dgm:pt modelId="{AE2C051F-0167-F248-97DA-0CC531EFCC52}" type="pres">
      <dgm:prSet presAssocID="{32F182E3-2854-8747-AB57-57B61F588623}" presName="parentText" presStyleLbl="node1" presStyleIdx="1" presStyleCnt="2">
        <dgm:presLayoutVars>
          <dgm:chMax val="0"/>
          <dgm:bulletEnabled val="1"/>
        </dgm:presLayoutVars>
      </dgm:prSet>
      <dgm:spPr/>
    </dgm:pt>
    <dgm:pt modelId="{131E802F-8434-E948-A173-A3F88D156BA0}" type="pres">
      <dgm:prSet presAssocID="{32F182E3-2854-8747-AB57-57B61F588623}" presName="negativeSpace" presStyleCnt="0"/>
      <dgm:spPr/>
    </dgm:pt>
    <dgm:pt modelId="{B2C98709-3962-F04B-B8F8-5C36FC8405A3}" type="pres">
      <dgm:prSet presAssocID="{32F182E3-2854-8747-AB57-57B61F588623}" presName="childText" presStyleLbl="conFgAcc1" presStyleIdx="1" presStyleCnt="2">
        <dgm:presLayoutVars>
          <dgm:bulletEnabled val="1"/>
        </dgm:presLayoutVars>
      </dgm:prSet>
      <dgm:spPr/>
    </dgm:pt>
  </dgm:ptLst>
  <dgm:cxnLst>
    <dgm:cxn modelId="{6E4B3C04-7C09-304B-BD6A-92C4865F4A94}" type="presOf" srcId="{32F182E3-2854-8747-AB57-57B61F588623}" destId="{E0DB851C-2B7E-294E-BBEB-B606F6741D5A}" srcOrd="0" destOrd="0" presId="urn:microsoft.com/office/officeart/2005/8/layout/list1"/>
    <dgm:cxn modelId="{65E8670F-AEF9-474E-94E6-52FD28809E1A}" srcId="{27994531-E482-2549-BA42-513609FEFB1A}" destId="{B0B8C137-0969-824A-9385-5DE723A04541}" srcOrd="0" destOrd="0" parTransId="{5E3502CA-1385-AE43-84B7-5EF04844DF34}" sibTransId="{EACF70AE-B0CF-5F41-BF40-1AF9639EB22E}"/>
    <dgm:cxn modelId="{5B19AF19-F3AD-6A46-AB2D-928D8B77D22D}" type="presOf" srcId="{27994531-E482-2549-BA42-513609FEFB1A}" destId="{DC238A84-3811-CA46-82DD-2FE4622BE310}" srcOrd="0" destOrd="0" presId="urn:microsoft.com/office/officeart/2005/8/layout/list1"/>
    <dgm:cxn modelId="{47F0764B-B8C5-FE46-8F11-03C311632EFE}" type="presOf" srcId="{B0B8C137-0969-824A-9385-5DE723A04541}" destId="{C67D7A5E-D2B0-9846-84F6-664C10E19D34}" srcOrd="1" destOrd="0" presId="urn:microsoft.com/office/officeart/2005/8/layout/list1"/>
    <dgm:cxn modelId="{E8BAE06C-F67B-7C4C-89F4-7DB76D5AF0F3}" type="presOf" srcId="{32F182E3-2854-8747-AB57-57B61F588623}" destId="{AE2C051F-0167-F248-97DA-0CC531EFCC52}" srcOrd="1" destOrd="0" presId="urn:microsoft.com/office/officeart/2005/8/layout/list1"/>
    <dgm:cxn modelId="{ED26B0BB-4881-C146-AD76-6D5004886A8B}" srcId="{27994531-E482-2549-BA42-513609FEFB1A}" destId="{32F182E3-2854-8747-AB57-57B61F588623}" srcOrd="1" destOrd="0" parTransId="{7299D671-B9F5-7B4C-AEF3-13BEC3E65EDB}" sibTransId="{E908D874-F99E-8A4D-95B0-0BDF21717666}"/>
    <dgm:cxn modelId="{4A1D2FC9-C05E-8E4B-93A5-6153B723C132}" type="presOf" srcId="{B0B8C137-0969-824A-9385-5DE723A04541}" destId="{6F650E22-C80A-5847-9D5F-C0048FC72205}" srcOrd="0" destOrd="0" presId="urn:microsoft.com/office/officeart/2005/8/layout/list1"/>
    <dgm:cxn modelId="{808F5554-0A65-0340-B1F8-186C10827E6A}" type="presParOf" srcId="{DC238A84-3811-CA46-82DD-2FE4622BE310}" destId="{481CA478-A6F8-084D-8AFB-5095B082D643}" srcOrd="0" destOrd="0" presId="urn:microsoft.com/office/officeart/2005/8/layout/list1"/>
    <dgm:cxn modelId="{E61397C8-6BC5-D24A-8860-D0B2BD187261}" type="presParOf" srcId="{481CA478-A6F8-084D-8AFB-5095B082D643}" destId="{6F650E22-C80A-5847-9D5F-C0048FC72205}" srcOrd="0" destOrd="0" presId="urn:microsoft.com/office/officeart/2005/8/layout/list1"/>
    <dgm:cxn modelId="{E7E34004-9650-8C4B-B855-9A6E60D4960F}" type="presParOf" srcId="{481CA478-A6F8-084D-8AFB-5095B082D643}" destId="{C67D7A5E-D2B0-9846-84F6-664C10E19D34}" srcOrd="1" destOrd="0" presId="urn:microsoft.com/office/officeart/2005/8/layout/list1"/>
    <dgm:cxn modelId="{AA6277B6-BEA5-6547-8C1B-D7546CA52CC3}" type="presParOf" srcId="{DC238A84-3811-CA46-82DD-2FE4622BE310}" destId="{7E1DAD0F-A3DF-984E-BC88-E069E94850A5}" srcOrd="1" destOrd="0" presId="urn:microsoft.com/office/officeart/2005/8/layout/list1"/>
    <dgm:cxn modelId="{1D6EAECA-002A-3B40-A195-F186FAE0FFC8}" type="presParOf" srcId="{DC238A84-3811-CA46-82DD-2FE4622BE310}" destId="{9BA61EC8-F9E2-E241-88B8-D1E5C9BF226A}" srcOrd="2" destOrd="0" presId="urn:microsoft.com/office/officeart/2005/8/layout/list1"/>
    <dgm:cxn modelId="{546C0315-46FF-B447-8847-5AD0036DB8D6}" type="presParOf" srcId="{DC238A84-3811-CA46-82DD-2FE4622BE310}" destId="{5EB0A8B6-23B7-424A-9DF8-804D7E48DCDD}" srcOrd="3" destOrd="0" presId="urn:microsoft.com/office/officeart/2005/8/layout/list1"/>
    <dgm:cxn modelId="{1525AD97-9795-4347-9870-71A7D476D623}" type="presParOf" srcId="{DC238A84-3811-CA46-82DD-2FE4622BE310}" destId="{BF5FAA93-539F-8844-B003-EAA657EE7609}" srcOrd="4" destOrd="0" presId="urn:microsoft.com/office/officeart/2005/8/layout/list1"/>
    <dgm:cxn modelId="{D92FD350-03F5-134F-8D3C-80F3D3304CAA}" type="presParOf" srcId="{BF5FAA93-539F-8844-B003-EAA657EE7609}" destId="{E0DB851C-2B7E-294E-BBEB-B606F6741D5A}" srcOrd="0" destOrd="0" presId="urn:microsoft.com/office/officeart/2005/8/layout/list1"/>
    <dgm:cxn modelId="{BAB2A612-8B71-7445-9A42-B23094F7A3C4}" type="presParOf" srcId="{BF5FAA93-539F-8844-B003-EAA657EE7609}" destId="{AE2C051F-0167-F248-97DA-0CC531EFCC52}" srcOrd="1" destOrd="0" presId="urn:microsoft.com/office/officeart/2005/8/layout/list1"/>
    <dgm:cxn modelId="{F92E8B8B-EAA0-ED4C-978B-BDFBC4D108DE}" type="presParOf" srcId="{DC238A84-3811-CA46-82DD-2FE4622BE310}" destId="{131E802F-8434-E948-A173-A3F88D156BA0}" srcOrd="5" destOrd="0" presId="urn:microsoft.com/office/officeart/2005/8/layout/list1"/>
    <dgm:cxn modelId="{F1FCC9F6-7DC9-5046-A913-40F02CCF09F0}" type="presParOf" srcId="{DC238A84-3811-CA46-82DD-2FE4622BE310}" destId="{B2C98709-3962-F04B-B8F8-5C36FC8405A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1EC8-F9E2-E241-88B8-D1E5C9BF226A}">
      <dsp:nvSpPr>
        <dsp:cNvPr id="0" name=""/>
        <dsp:cNvSpPr/>
      </dsp:nvSpPr>
      <dsp:spPr>
        <a:xfrm>
          <a:off x="0" y="720699"/>
          <a:ext cx="6096000"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67D7A5E-D2B0-9846-84F6-664C10E19D34}">
      <dsp:nvSpPr>
        <dsp:cNvPr id="0" name=""/>
        <dsp:cNvSpPr/>
      </dsp:nvSpPr>
      <dsp:spPr>
        <a:xfrm>
          <a:off x="304800" y="26979"/>
          <a:ext cx="4267200" cy="138744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089150">
            <a:lnSpc>
              <a:spcPct val="90000"/>
            </a:lnSpc>
            <a:spcBef>
              <a:spcPct val="0"/>
            </a:spcBef>
            <a:spcAft>
              <a:spcPct val="35000"/>
            </a:spcAft>
            <a:buNone/>
          </a:pPr>
          <a:r>
            <a:rPr lang="en-US" sz="4700" kern="1200" dirty="0"/>
            <a:t>Gap Analysis</a:t>
          </a:r>
        </a:p>
      </dsp:txBody>
      <dsp:txXfrm>
        <a:off x="372529" y="94708"/>
        <a:ext cx="4131742" cy="1251982"/>
      </dsp:txXfrm>
    </dsp:sp>
    <dsp:sp modelId="{B2C98709-3962-F04B-B8F8-5C36FC8405A3}">
      <dsp:nvSpPr>
        <dsp:cNvPr id="0" name=""/>
        <dsp:cNvSpPr/>
      </dsp:nvSpPr>
      <dsp:spPr>
        <a:xfrm>
          <a:off x="0" y="2852620"/>
          <a:ext cx="6096000" cy="1184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E2C051F-0167-F248-97DA-0CC531EFCC52}">
      <dsp:nvSpPr>
        <dsp:cNvPr id="0" name=""/>
        <dsp:cNvSpPr/>
      </dsp:nvSpPr>
      <dsp:spPr>
        <a:xfrm>
          <a:off x="304800" y="2158900"/>
          <a:ext cx="4267200" cy="1387440"/>
        </a:xfrm>
        <a:prstGeom prst="roundRect">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2089150">
            <a:lnSpc>
              <a:spcPct val="90000"/>
            </a:lnSpc>
            <a:spcBef>
              <a:spcPct val="0"/>
            </a:spcBef>
            <a:spcAft>
              <a:spcPct val="35000"/>
            </a:spcAft>
            <a:buNone/>
          </a:pPr>
          <a:r>
            <a:rPr lang="en-US" sz="4700" kern="1200" dirty="0"/>
            <a:t>Flow charts and diagrams</a:t>
          </a:r>
        </a:p>
      </dsp:txBody>
      <dsp:txXfrm>
        <a:off x="372529" y="2226629"/>
        <a:ext cx="4131742"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5C7AC-D620-8241-BE93-7763DDA19CAF}" type="datetimeFigureOut">
              <a:rPr lang="en-US" smtClean="0"/>
              <a:t>7/17/23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99215-8475-0C42-848E-F3D551215D39}" type="slidenum">
              <a:rPr lang="en-US" smtClean="0"/>
              <a:t>‹#›</a:t>
            </a:fld>
            <a:endParaRPr lang="en-US" dirty="0"/>
          </a:p>
        </p:txBody>
      </p:sp>
    </p:spTree>
    <p:extLst>
      <p:ext uri="{BB962C8B-B14F-4D97-AF65-F5344CB8AC3E}">
        <p14:creationId xmlns:p14="http://schemas.microsoft.com/office/powerpoint/2010/main" val="173442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4CD01-DB42-C743-81E5-9A60C596E1EA}"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83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D7C0-FC8F-2F41-ACF0-9629C94DDA51}"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56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10CCE6-F494-6043-9552-3624230BD712}"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42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B1B69-3E36-2642-AE86-FF42F59B8C80}"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48177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7D9CE-69F9-3249-9C10-31A09F098F2D}"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899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199EF1-6CCB-4240-BCD7-5830106D183E}" type="datetime1">
              <a:rPr lang="en-US" smtClean="0"/>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0804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AD8F62-4D43-2C43-8543-6FD1227F9D52}" type="datetime1">
              <a:rPr lang="en-US" smtClean="0"/>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138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4EC7C-04F9-A749-BCD9-7DC4FD981E0B}"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010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8FF39EA-63CB-6D4B-A36C-D24C896C735A}" type="datetime1">
              <a:rPr lang="en-US" smtClean="0"/>
              <a:t>7/17/23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02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5DB0C-2D4F-4547-8B5B-91A9B99E3117}"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81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A31E3-1DCC-1E47-882B-B2771094E21B}" type="datetime1">
              <a:rPr lang="en-US" smtClean="0"/>
              <a:t>7/17/23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33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919524-BACB-694E-BB87-8AB2DDE1AC0E}"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174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798434-F765-2643-91F0-E2CCC80218FE}" type="datetime1">
              <a:rPr lang="en-US" smtClean="0"/>
              <a:t>7/17/23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624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83802F-5293-FD44-BF62-9A0F20F8408B}" type="datetime1">
              <a:rPr lang="en-US" smtClean="0"/>
              <a:t>7/17/23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16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BD97A78-B424-B04B-A36F-FD912E4B91F5}" type="datetime1">
              <a:rPr lang="en-US" smtClean="0"/>
              <a:t>7/17/23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222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496F8A-C2F8-F049-91CA-4586EBF6F8E6}"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04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19E8A-E0FA-AC44-9F53-407F7E93FAD3}" type="datetime1">
              <a:rPr lang="en-US" smtClean="0"/>
              <a:t>7/17/23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389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EEF193-507E-4448-AE01-C5872EE44BA8}" type="datetime1">
              <a:rPr lang="en-US" smtClean="0"/>
              <a:t>7/17/23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3144104"/>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ngimg.com/download/3818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51F5B-222F-3649-8B3D-612D5CAA6A3A}"/>
              </a:ext>
            </a:extLst>
          </p:cNvPr>
          <p:cNvSpPr>
            <a:spLocks noGrp="1"/>
          </p:cNvSpPr>
          <p:nvPr>
            <p:ph type="ctrTitle"/>
          </p:nvPr>
        </p:nvSpPr>
        <p:spPr/>
        <p:txBody>
          <a:bodyPr/>
          <a:lstStyle/>
          <a:p>
            <a:pPr algn="ctr"/>
            <a:r>
              <a:rPr lang="en-US" dirty="0"/>
              <a:t>GAP Analysis</a:t>
            </a:r>
          </a:p>
        </p:txBody>
      </p:sp>
      <p:sp>
        <p:nvSpPr>
          <p:cNvPr id="5" name="Subtitle 4">
            <a:extLst>
              <a:ext uri="{FF2B5EF4-FFF2-40B4-BE49-F238E27FC236}">
                <a16:creationId xmlns:a16="http://schemas.microsoft.com/office/drawing/2014/main" id="{ED5366E1-F775-DF4F-A199-AD2429AF936A}"/>
              </a:ext>
            </a:extLst>
          </p:cNvPr>
          <p:cNvSpPr>
            <a:spLocks noGrp="1"/>
          </p:cNvSpPr>
          <p:nvPr>
            <p:ph type="subTitle" idx="1"/>
          </p:nvPr>
        </p:nvSpPr>
        <p:spPr/>
        <p:txBody>
          <a:bodyPr/>
          <a:lstStyle/>
          <a:p>
            <a:pPr algn="ctr"/>
            <a:r>
              <a:rPr lang="en-US" dirty="0">
                <a:solidFill>
                  <a:schemeClr val="bg1"/>
                </a:solidFill>
              </a:rPr>
              <a:t>Rick McAllister</a:t>
            </a:r>
          </a:p>
          <a:p>
            <a:pPr algn="ctr"/>
            <a:r>
              <a:rPr lang="en-US" sz="1200" dirty="0">
                <a:solidFill>
                  <a:schemeClr val="bg1"/>
                </a:solidFill>
              </a:rPr>
              <a:t>July 2023</a:t>
            </a:r>
          </a:p>
          <a:p>
            <a:pPr algn="ctr"/>
            <a:r>
              <a:rPr lang="en-US" sz="800" dirty="0">
                <a:solidFill>
                  <a:schemeClr val="bg1"/>
                </a:solidFill>
              </a:rPr>
              <a:t>MARC, LLC</a:t>
            </a:r>
          </a:p>
        </p:txBody>
      </p:sp>
    </p:spTree>
    <p:extLst>
      <p:ext uri="{BB962C8B-B14F-4D97-AF65-F5344CB8AC3E}">
        <p14:creationId xmlns:p14="http://schemas.microsoft.com/office/powerpoint/2010/main" val="106921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F3F3-BC4D-8446-89CA-012FF496FA8C}"/>
              </a:ext>
            </a:extLst>
          </p:cNvPr>
          <p:cNvSpPr>
            <a:spLocks noGrp="1"/>
          </p:cNvSpPr>
          <p:nvPr>
            <p:ph type="title"/>
          </p:nvPr>
        </p:nvSpPr>
        <p:spPr/>
        <p:txBody>
          <a:bodyPr/>
          <a:lstStyle/>
          <a:p>
            <a:r>
              <a:rPr lang="en-US" dirty="0"/>
              <a:t>Job Requirement (example)</a:t>
            </a:r>
          </a:p>
        </p:txBody>
      </p:sp>
      <p:sp>
        <p:nvSpPr>
          <p:cNvPr id="3" name="Content Placeholder 2">
            <a:extLst>
              <a:ext uri="{FF2B5EF4-FFF2-40B4-BE49-F238E27FC236}">
                <a16:creationId xmlns:a16="http://schemas.microsoft.com/office/drawing/2014/main" id="{2BDDF012-06B9-2B46-927D-978290F8EC23}"/>
              </a:ext>
            </a:extLst>
          </p:cNvPr>
          <p:cNvSpPr>
            <a:spLocks noGrp="1"/>
          </p:cNvSpPr>
          <p:nvPr>
            <p:ph idx="1"/>
          </p:nvPr>
        </p:nvSpPr>
        <p:spPr/>
        <p:txBody>
          <a:bodyPr/>
          <a:lstStyle/>
          <a:p>
            <a:pPr marL="0" indent="0">
              <a:buNone/>
            </a:pPr>
            <a:endParaRPr lang="en-US" dirty="0"/>
          </a:p>
          <a:p>
            <a:pPr marL="0" indent="0">
              <a:buNone/>
            </a:pPr>
            <a:r>
              <a:rPr lang="en-US" dirty="0"/>
              <a:t>Telling time to the minute to document the end of billing increment.</a:t>
            </a:r>
          </a:p>
          <a:p>
            <a:pPr marL="0" indent="0">
              <a:buNone/>
            </a:pPr>
            <a:endParaRPr lang="en-US" dirty="0"/>
          </a:p>
          <a:p>
            <a:pPr marL="0" indent="0">
              <a:buNone/>
            </a:pPr>
            <a:r>
              <a:rPr lang="en-US" dirty="0"/>
              <a:t>If the person tells time to the minute, second, or fraction of a second then there would be no GAP. Therefore no need to document on the GAP analysis.</a:t>
            </a:r>
          </a:p>
        </p:txBody>
      </p:sp>
      <p:sp>
        <p:nvSpPr>
          <p:cNvPr id="4" name="Slide Number Placeholder 3">
            <a:extLst>
              <a:ext uri="{FF2B5EF4-FFF2-40B4-BE49-F238E27FC236}">
                <a16:creationId xmlns:a16="http://schemas.microsoft.com/office/drawing/2014/main" id="{8059ADF5-64A2-2343-8C5E-75E39361F40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48109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1282845632"/>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264502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973849521"/>
              </p:ext>
            </p:extLst>
          </p:nvPr>
        </p:nvGraphicFramePr>
        <p:xfrm>
          <a:off x="801529" y="36206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314167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7" name="Oval 6">
            <a:extLst>
              <a:ext uri="{FF2B5EF4-FFF2-40B4-BE49-F238E27FC236}">
                <a16:creationId xmlns:a16="http://schemas.microsoft.com/office/drawing/2014/main" id="{6A068CCE-4D42-C142-8417-4BC88E9DB1A5}"/>
              </a:ext>
            </a:extLst>
          </p:cNvPr>
          <p:cNvSpPr/>
          <p:nvPr/>
        </p:nvSpPr>
        <p:spPr>
          <a:xfrm>
            <a:off x="4937760" y="2196037"/>
            <a:ext cx="5875020" cy="3280410"/>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Other examples might be:</a:t>
            </a:r>
          </a:p>
          <a:p>
            <a:pPr marL="342900" indent="-342900">
              <a:buAutoNum type="arabicParenR"/>
            </a:pPr>
            <a:r>
              <a:rPr lang="en-US" dirty="0">
                <a:solidFill>
                  <a:schemeClr val="bg1"/>
                </a:solidFill>
              </a:rPr>
              <a:t>Tells time by passage of daily activities; or</a:t>
            </a:r>
          </a:p>
          <a:p>
            <a:pPr marL="342900" indent="-342900">
              <a:buAutoNum type="arabicParenR"/>
            </a:pPr>
            <a:r>
              <a:rPr lang="en-US" dirty="0">
                <a:solidFill>
                  <a:schemeClr val="bg1"/>
                </a:solidFill>
              </a:rPr>
              <a:t>No understanding of the passage of time. </a:t>
            </a:r>
          </a:p>
        </p:txBody>
      </p:sp>
      <p:sp>
        <p:nvSpPr>
          <p:cNvPr id="8" name="Left Arrow 7">
            <a:extLst>
              <a:ext uri="{FF2B5EF4-FFF2-40B4-BE49-F238E27FC236}">
                <a16:creationId xmlns:a16="http://schemas.microsoft.com/office/drawing/2014/main" id="{1BA3D910-B516-DC4A-A7F2-45FAF7A3DAAC}"/>
              </a:ext>
            </a:extLst>
          </p:cNvPr>
          <p:cNvSpPr/>
          <p:nvPr/>
        </p:nvSpPr>
        <p:spPr>
          <a:xfrm rot="19622619" flipV="1">
            <a:off x="4796711" y="3731022"/>
            <a:ext cx="978408" cy="1999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462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170311538"/>
              </p:ext>
            </p:extLst>
          </p:nvPr>
        </p:nvGraphicFramePr>
        <p:xfrm>
          <a:off x="801529" y="36206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314167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7" name="Oval 6">
            <a:extLst>
              <a:ext uri="{FF2B5EF4-FFF2-40B4-BE49-F238E27FC236}">
                <a16:creationId xmlns:a16="http://schemas.microsoft.com/office/drawing/2014/main" id="{6A068CCE-4D42-C142-8417-4BC88E9DB1A5}"/>
              </a:ext>
            </a:extLst>
          </p:cNvPr>
          <p:cNvSpPr/>
          <p:nvPr/>
        </p:nvSpPr>
        <p:spPr>
          <a:xfrm>
            <a:off x="6879111" y="1501465"/>
            <a:ext cx="5875020" cy="3280410"/>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Support Strategies:</a:t>
            </a:r>
          </a:p>
          <a:p>
            <a:pPr marL="342900" indent="-342900">
              <a:buAutoNum type="arabicParenR"/>
            </a:pPr>
            <a:r>
              <a:rPr lang="en-US" dirty="0">
                <a:solidFill>
                  <a:schemeClr val="bg1"/>
                </a:solidFill>
              </a:rPr>
              <a:t>Job Restructuring;</a:t>
            </a:r>
          </a:p>
          <a:p>
            <a:pPr marL="342900" indent="-342900">
              <a:buAutoNum type="arabicParenR"/>
            </a:pPr>
            <a:r>
              <a:rPr lang="en-US" dirty="0">
                <a:solidFill>
                  <a:schemeClr val="bg1"/>
                </a:solidFill>
              </a:rPr>
              <a:t>Job Modification or Adaptive Tool;</a:t>
            </a:r>
          </a:p>
          <a:p>
            <a:pPr marL="342900" indent="-342900">
              <a:buAutoNum type="arabicParenR"/>
            </a:pPr>
            <a:r>
              <a:rPr lang="en-US" dirty="0">
                <a:solidFill>
                  <a:schemeClr val="bg1"/>
                </a:solidFill>
              </a:rPr>
              <a:t>Training; or</a:t>
            </a:r>
          </a:p>
          <a:p>
            <a:pPr marL="342900" indent="-342900">
              <a:buAutoNum type="arabicParenR"/>
            </a:pPr>
            <a:r>
              <a:rPr lang="en-US" dirty="0">
                <a:solidFill>
                  <a:schemeClr val="bg1"/>
                </a:solidFill>
              </a:rPr>
              <a:t>Combinations of the above.</a:t>
            </a:r>
          </a:p>
          <a:p>
            <a:pPr marL="342900" indent="-342900">
              <a:buAutoNum type="arabicParenR"/>
            </a:pPr>
            <a:endParaRPr lang="en-US" dirty="0">
              <a:solidFill>
                <a:schemeClr val="bg1"/>
              </a:solidFill>
            </a:endParaRPr>
          </a:p>
        </p:txBody>
      </p:sp>
      <p:sp>
        <p:nvSpPr>
          <p:cNvPr id="8" name="Left Arrow 7">
            <a:extLst>
              <a:ext uri="{FF2B5EF4-FFF2-40B4-BE49-F238E27FC236}">
                <a16:creationId xmlns:a16="http://schemas.microsoft.com/office/drawing/2014/main" id="{1BA3D910-B516-DC4A-A7F2-45FAF7A3DAAC}"/>
              </a:ext>
            </a:extLst>
          </p:cNvPr>
          <p:cNvSpPr/>
          <p:nvPr/>
        </p:nvSpPr>
        <p:spPr>
          <a:xfrm rot="18247898" flipV="1">
            <a:off x="7158001" y="3552509"/>
            <a:ext cx="978408" cy="1999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24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565991379"/>
              </p:ext>
            </p:extLst>
          </p:nvPr>
        </p:nvGraphicFramePr>
        <p:xfrm>
          <a:off x="801529" y="2959605"/>
          <a:ext cx="10588941" cy="367538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r>
                        <a:rPr lang="en-US" dirty="0"/>
                        <a:t>Uses iPhone with a verbal grid to document billing.</a:t>
                      </a:r>
                    </a:p>
                    <a:p>
                      <a:endParaRPr lang="en-US" dirty="0"/>
                    </a:p>
                    <a:p>
                      <a:r>
                        <a:rPr lang="en-US" dirty="0"/>
                        <a:t>Switches tasks with coworker, coworker documents billing and Jill will keep both work stations stocked with repair materials.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2514913"/>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9" name="Oval 8">
            <a:extLst>
              <a:ext uri="{FF2B5EF4-FFF2-40B4-BE49-F238E27FC236}">
                <a16:creationId xmlns:a16="http://schemas.microsoft.com/office/drawing/2014/main" id="{49B6706C-44C7-004E-81B7-0EDAA83E377E}"/>
              </a:ext>
            </a:extLst>
          </p:cNvPr>
          <p:cNvSpPr/>
          <p:nvPr/>
        </p:nvSpPr>
        <p:spPr>
          <a:xfrm>
            <a:off x="8060561" y="2003090"/>
            <a:ext cx="4047415" cy="2725277"/>
          </a:xfrm>
          <a:prstGeom prst="ellipse">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endParaRPr lang="en-US" dirty="0">
              <a:solidFill>
                <a:schemeClr val="bg1"/>
              </a:solidFill>
            </a:endParaRPr>
          </a:p>
          <a:p>
            <a:r>
              <a:rPr lang="en-US" dirty="0">
                <a:solidFill>
                  <a:schemeClr val="bg1"/>
                </a:solidFill>
              </a:rPr>
              <a:t>An example of a job modification, and an example of a job restructuring.</a:t>
            </a:r>
          </a:p>
        </p:txBody>
      </p:sp>
      <p:sp>
        <p:nvSpPr>
          <p:cNvPr id="3" name="Rounded Rectangle 2">
            <a:extLst>
              <a:ext uri="{FF2B5EF4-FFF2-40B4-BE49-F238E27FC236}">
                <a16:creationId xmlns:a16="http://schemas.microsoft.com/office/drawing/2014/main" id="{4C53D88F-4A4E-BB40-880F-FACBBF1C3CD3}"/>
              </a:ext>
            </a:extLst>
          </p:cNvPr>
          <p:cNvSpPr/>
          <p:nvPr/>
        </p:nvSpPr>
        <p:spPr>
          <a:xfrm>
            <a:off x="4929746" y="3925140"/>
            <a:ext cx="3142399" cy="914400"/>
          </a:xfrm>
          <a:prstGeom prst="roundRect">
            <a:avLst>
              <a:gd name="adj" fmla="val 0"/>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B4306194-5D48-F34C-B3CD-B0834D2C92FA}"/>
              </a:ext>
            </a:extLst>
          </p:cNvPr>
          <p:cNvSpPr/>
          <p:nvPr/>
        </p:nvSpPr>
        <p:spPr>
          <a:xfrm>
            <a:off x="4929747" y="4950713"/>
            <a:ext cx="3142399" cy="1684271"/>
          </a:xfrm>
          <a:prstGeom prst="roundRect">
            <a:avLst>
              <a:gd name="adj" fmla="val 0"/>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Left Arrow 9">
            <a:extLst>
              <a:ext uri="{FF2B5EF4-FFF2-40B4-BE49-F238E27FC236}">
                <a16:creationId xmlns:a16="http://schemas.microsoft.com/office/drawing/2014/main" id="{F9E0DEC1-27EE-B64E-8599-29C8716DD4E7}"/>
              </a:ext>
            </a:extLst>
          </p:cNvPr>
          <p:cNvSpPr/>
          <p:nvPr/>
        </p:nvSpPr>
        <p:spPr>
          <a:xfrm rot="18247898" flipV="1">
            <a:off x="7941694" y="3472711"/>
            <a:ext cx="978408" cy="19994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20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891684875"/>
              </p:ext>
            </p:extLst>
          </p:nvPr>
        </p:nvGraphicFramePr>
        <p:xfrm>
          <a:off x="801529" y="2959605"/>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r>
                        <a:rPr lang="en-US" dirty="0"/>
                        <a:t>Telling time to the minute to document the end of billing increment.</a:t>
                      </a:r>
                    </a:p>
                  </a:txBody>
                  <a:tcPr/>
                </a:tc>
                <a:tc>
                  <a:txBody>
                    <a:bodyPr/>
                    <a:lstStyle/>
                    <a:p>
                      <a:r>
                        <a:rPr lang="en-US" dirty="0"/>
                        <a:t>Tells time to the hour.</a:t>
                      </a:r>
                    </a:p>
                  </a:txBody>
                  <a:tcPr/>
                </a:tc>
                <a:tc>
                  <a:txBody>
                    <a:bodyPr/>
                    <a:lstStyle/>
                    <a:p>
                      <a:r>
                        <a:rPr lang="en-US" dirty="0"/>
                        <a:t>Uses iPhone with a verbal grid to document billing.</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816621" y="2514913"/>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
        <p:nvSpPr>
          <p:cNvPr id="7" name="Rounded Rectangle 6">
            <a:extLst>
              <a:ext uri="{FF2B5EF4-FFF2-40B4-BE49-F238E27FC236}">
                <a16:creationId xmlns:a16="http://schemas.microsoft.com/office/drawing/2014/main" id="{325EF45C-4AE7-BA47-94EF-5ECE5A7F5CEE}"/>
              </a:ext>
            </a:extLst>
          </p:cNvPr>
          <p:cNvSpPr/>
          <p:nvPr/>
        </p:nvSpPr>
        <p:spPr>
          <a:xfrm>
            <a:off x="600310" y="3954464"/>
            <a:ext cx="7537849" cy="1577656"/>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a:extLst>
              <a:ext uri="{FF2B5EF4-FFF2-40B4-BE49-F238E27FC236}">
                <a16:creationId xmlns:a16="http://schemas.microsoft.com/office/drawing/2014/main" id="{D0F5A9CF-540C-B043-8CB4-6ED48EE21643}"/>
              </a:ext>
            </a:extLst>
          </p:cNvPr>
          <p:cNvSpPr/>
          <p:nvPr/>
        </p:nvSpPr>
        <p:spPr>
          <a:xfrm rot="17968540" flipV="1">
            <a:off x="8216360" y="2335166"/>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7078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80280009"/>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9" name="Left Arrow 18">
            <a:extLst>
              <a:ext uri="{FF2B5EF4-FFF2-40B4-BE49-F238E27FC236}">
                <a16:creationId xmlns:a16="http://schemas.microsoft.com/office/drawing/2014/main" id="{FC27C292-37CE-7945-B47F-AF3E7889FE06}"/>
              </a:ext>
            </a:extLst>
          </p:cNvPr>
          <p:cNvSpPr/>
          <p:nvPr/>
        </p:nvSpPr>
        <p:spPr>
          <a:xfrm rot="19915526" flipV="1">
            <a:off x="8271943" y="3726245"/>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07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EDFB-4BC8-814C-987E-CD3A38D8B15F}"/>
              </a:ext>
            </a:extLst>
          </p:cNvPr>
          <p:cNvSpPr>
            <a:spLocks noGrp="1"/>
          </p:cNvSpPr>
          <p:nvPr>
            <p:ph type="title"/>
          </p:nvPr>
        </p:nvSpPr>
        <p:spPr/>
        <p:txBody>
          <a:bodyPr/>
          <a:lstStyle/>
          <a:p>
            <a:r>
              <a:rPr lang="en-US" dirty="0"/>
              <a:t>Proposal to the Employer</a:t>
            </a:r>
          </a:p>
        </p:txBody>
      </p:sp>
      <p:sp>
        <p:nvSpPr>
          <p:cNvPr id="3" name="Content Placeholder 2">
            <a:extLst>
              <a:ext uri="{FF2B5EF4-FFF2-40B4-BE49-F238E27FC236}">
                <a16:creationId xmlns:a16="http://schemas.microsoft.com/office/drawing/2014/main" id="{2B4A0EF0-5778-C54D-BD34-45AD64CCB0A2}"/>
              </a:ext>
            </a:extLst>
          </p:cNvPr>
          <p:cNvSpPr>
            <a:spLocks noGrp="1"/>
          </p:cNvSpPr>
          <p:nvPr>
            <p:ph idx="1"/>
          </p:nvPr>
        </p:nvSpPr>
        <p:spPr/>
        <p:txBody>
          <a:bodyPr/>
          <a:lstStyle/>
          <a:p>
            <a:pPr marL="0" indent="0">
              <a:buNone/>
            </a:pPr>
            <a:endParaRPr lang="en-US" dirty="0"/>
          </a:p>
          <a:p>
            <a:pPr marL="0" indent="0">
              <a:buNone/>
            </a:pPr>
            <a:r>
              <a:rPr lang="en-US" dirty="0"/>
              <a:t>“Here are the barriers that exist, and here are the interventions to over come the barriers.”</a:t>
            </a:r>
          </a:p>
          <a:p>
            <a:pPr marL="0" indent="0">
              <a:buNone/>
            </a:pPr>
            <a:endParaRPr lang="en-US" dirty="0"/>
          </a:p>
          <a:p>
            <a:pPr marL="0" indent="0">
              <a:buNone/>
            </a:pPr>
            <a:r>
              <a:rPr lang="en-US" dirty="0"/>
              <a:t>THIS IS THE VALUE ADDED BY US TO ALL THREE OF OUR CUSTOMERS!</a:t>
            </a:r>
          </a:p>
        </p:txBody>
      </p:sp>
      <p:sp>
        <p:nvSpPr>
          <p:cNvPr id="4" name="Slide Number Placeholder 3">
            <a:extLst>
              <a:ext uri="{FF2B5EF4-FFF2-40B4-BE49-F238E27FC236}">
                <a16:creationId xmlns:a16="http://schemas.microsoft.com/office/drawing/2014/main" id="{85F5FA52-4FCF-D744-A1A0-406FAD9CA98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70863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870F-6FB3-B74E-9993-E7062AE99EEA}"/>
              </a:ext>
            </a:extLst>
          </p:cNvPr>
          <p:cNvSpPr>
            <a:spLocks noGrp="1"/>
          </p:cNvSpPr>
          <p:nvPr>
            <p:ph type="title"/>
          </p:nvPr>
        </p:nvSpPr>
        <p:spPr/>
        <p:txBody>
          <a:bodyPr/>
          <a:lstStyle/>
          <a:p>
            <a:r>
              <a:rPr lang="en-US" dirty="0"/>
              <a:t>Keys to Success</a:t>
            </a:r>
          </a:p>
        </p:txBody>
      </p:sp>
      <p:sp>
        <p:nvSpPr>
          <p:cNvPr id="3" name="Content Placeholder 2">
            <a:extLst>
              <a:ext uri="{FF2B5EF4-FFF2-40B4-BE49-F238E27FC236}">
                <a16:creationId xmlns:a16="http://schemas.microsoft.com/office/drawing/2014/main" id="{A947C176-C4DC-5744-955E-51BB111031DE}"/>
              </a:ext>
            </a:extLst>
          </p:cNvPr>
          <p:cNvSpPr>
            <a:spLocks noGrp="1"/>
          </p:cNvSpPr>
          <p:nvPr>
            <p:ph idx="1"/>
          </p:nvPr>
        </p:nvSpPr>
        <p:spPr/>
        <p:txBody>
          <a:bodyPr/>
          <a:lstStyle/>
          <a:p>
            <a:pPr marL="0" indent="0">
              <a:buNone/>
            </a:pPr>
            <a:r>
              <a:rPr lang="en-US" dirty="0"/>
              <a:t>How of many of you are trying to write notes every day or week?</a:t>
            </a:r>
          </a:p>
          <a:p>
            <a:pPr marL="0" indent="0">
              <a:buNone/>
            </a:pPr>
            <a:endParaRPr lang="en-US" dirty="0"/>
          </a:p>
          <a:p>
            <a:pPr marL="0" indent="0">
              <a:buNone/>
            </a:pPr>
            <a:r>
              <a:rPr lang="en-US" dirty="0"/>
              <a:t>How many of you have multiple team members providing support or follow up?</a:t>
            </a:r>
          </a:p>
          <a:p>
            <a:pPr marL="0" indent="0">
              <a:buNone/>
            </a:pPr>
            <a:endParaRPr lang="en-US" dirty="0"/>
          </a:p>
          <a:p>
            <a:pPr marL="0" indent="0">
              <a:buNone/>
            </a:pPr>
            <a:r>
              <a:rPr lang="en-US" dirty="0"/>
              <a:t>How many situations are there which have inconsistent support at the employment site?</a:t>
            </a:r>
          </a:p>
        </p:txBody>
      </p:sp>
      <p:sp>
        <p:nvSpPr>
          <p:cNvPr id="4" name="Slide Number Placeholder 3">
            <a:extLst>
              <a:ext uri="{FF2B5EF4-FFF2-40B4-BE49-F238E27FC236}">
                <a16:creationId xmlns:a16="http://schemas.microsoft.com/office/drawing/2014/main" id="{28E6EE00-9CF2-E541-A861-1939D34C1AC5}"/>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114575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becomes the Support Plan</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078405808"/>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950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3674F30F-5182-CA40-AF19-4448ED2F1BC8}"/>
              </a:ext>
            </a:extLst>
          </p:cNvPr>
          <p:cNvSpPr>
            <a:spLocks noGrp="1"/>
          </p:cNvSpPr>
          <p:nvPr>
            <p:ph type="title"/>
          </p:nvPr>
        </p:nvSpPr>
        <p:spPr/>
        <p:txBody>
          <a:bodyPr/>
          <a:lstStyle/>
          <a:p>
            <a:r>
              <a:rPr lang="en-US" altLang="en-US">
                <a:ea typeface="ＭＳ Ｐゴシック" panose="020B0600070205080204" pitchFamily="34" charset="-128"/>
              </a:rPr>
              <a:t>TOOLS </a:t>
            </a:r>
          </a:p>
        </p:txBody>
      </p:sp>
      <p:sp>
        <p:nvSpPr>
          <p:cNvPr id="57346" name="Slide Number Placeholder 2">
            <a:extLst>
              <a:ext uri="{FF2B5EF4-FFF2-40B4-BE49-F238E27FC236}">
                <a16:creationId xmlns:a16="http://schemas.microsoft.com/office/drawing/2014/main" id="{41A35F63-491A-5747-8786-A00723740E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chemeClr val="accent1"/>
              </a:buClr>
              <a:buFont typeface="Wingdings 2" pitchFamily="2" charset="2"/>
              <a:buChar char=""/>
              <a:defRPr sz="2000">
                <a:solidFill>
                  <a:srgbClr val="595959"/>
                </a:solidFill>
                <a:latin typeface="Century Gothic" panose="020B0502020202020204" pitchFamily="34" charset="0"/>
                <a:ea typeface="ＭＳ Ｐゴシック" panose="020B0600070205080204" pitchFamily="34" charset="-128"/>
              </a:defRPr>
            </a:lvl1pPr>
            <a:lvl2pPr marL="742950" indent="-285750">
              <a:spcBef>
                <a:spcPts val="600"/>
              </a:spcBef>
              <a:buClr>
                <a:srgbClr val="51640B"/>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2pPr>
            <a:lvl3pPr marL="1143000" indent="-228600">
              <a:spcBef>
                <a:spcPts val="600"/>
              </a:spcBef>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3pPr>
            <a:lvl4pPr marL="1600200" indent="-228600">
              <a:spcBef>
                <a:spcPts val="600"/>
              </a:spcBef>
              <a:buClr>
                <a:srgbClr val="51640B"/>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4pPr>
            <a:lvl5pPr marL="2057400" indent="-228600">
              <a:spcBef>
                <a:spcPts val="600"/>
              </a:spcBef>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Font typeface="Wingdings 2" pitchFamily="2" charset="2"/>
              <a:buChar char=""/>
              <a:defRPr>
                <a:solidFill>
                  <a:srgbClr val="595959"/>
                </a:solidFill>
                <a:latin typeface="Century Gothic" panose="020B0502020202020204" pitchFamily="34" charset="0"/>
                <a:ea typeface="ＭＳ Ｐゴシック" panose="020B0600070205080204" pitchFamily="34" charset="-128"/>
              </a:defRPr>
            </a:lvl9pPr>
          </a:lstStyle>
          <a:p>
            <a:pPr>
              <a:spcBef>
                <a:spcPct val="0"/>
              </a:spcBef>
              <a:buClrTx/>
              <a:buFontTx/>
              <a:buNone/>
            </a:pPr>
            <a:fld id="{9CCC7AAC-2A3B-374B-A8E3-77599B632603}" type="slidenum">
              <a:rPr lang="en-US" altLang="en-US" sz="800">
                <a:latin typeface="Arial" panose="020B0604020202020204" pitchFamily="34" charset="0"/>
              </a:rPr>
              <a:pPr>
                <a:spcBef>
                  <a:spcPct val="0"/>
                </a:spcBef>
                <a:buClrTx/>
                <a:buFontTx/>
                <a:buNone/>
              </a:pPr>
              <a:t>2</a:t>
            </a:fld>
            <a:endParaRPr lang="en-US" altLang="en-US" sz="800">
              <a:latin typeface="Arial" panose="020B0604020202020204" pitchFamily="34" charset="0"/>
            </a:endParaRPr>
          </a:p>
        </p:txBody>
      </p:sp>
      <p:pic>
        <p:nvPicPr>
          <p:cNvPr id="57347" name="Picture 3" descr="BU004372.png">
            <a:extLst>
              <a:ext uri="{FF2B5EF4-FFF2-40B4-BE49-F238E27FC236}">
                <a16:creationId xmlns:a16="http://schemas.microsoft.com/office/drawing/2014/main" id="{733917CA-2F72-2340-AFFD-756082EC38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0181" y="884137"/>
            <a:ext cx="3121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a:extLst>
              <a:ext uri="{FF2B5EF4-FFF2-40B4-BE49-F238E27FC236}">
                <a16:creationId xmlns:a16="http://schemas.microsoft.com/office/drawing/2014/main" id="{FB01F508-B9BA-684C-9DC0-FB25693D484C}"/>
              </a:ext>
            </a:extLst>
          </p:cNvPr>
          <p:cNvGraphicFramePr/>
          <p:nvPr/>
        </p:nvGraphicFramePr>
        <p:xfrm>
          <a:off x="2134181" y="2434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9" name="Picture 6" descr="e2 (12).png">
            <a:extLst>
              <a:ext uri="{FF2B5EF4-FFF2-40B4-BE49-F238E27FC236}">
                <a16:creationId xmlns:a16="http://schemas.microsoft.com/office/drawing/2014/main" id="{307EF420-44B4-6A4D-ABF7-1EC20D46AC1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41463" y="63246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checkerboard(across)">
                                      <p:cBhvr>
                                        <p:cTn id="7" dur="500"/>
                                        <p:tgtEl>
                                          <p:spTgt spid="501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animBg="1"/>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74AC-1487-0941-BE7F-50781D4EF6E9}"/>
              </a:ext>
            </a:extLst>
          </p:cNvPr>
          <p:cNvSpPr>
            <a:spLocks noGrp="1"/>
          </p:cNvSpPr>
          <p:nvPr>
            <p:ph type="title"/>
          </p:nvPr>
        </p:nvSpPr>
        <p:spPr/>
        <p:txBody>
          <a:bodyPr/>
          <a:lstStyle/>
          <a:p>
            <a:r>
              <a:rPr lang="en-US" dirty="0"/>
              <a:t>Progress reports</a:t>
            </a:r>
          </a:p>
        </p:txBody>
      </p:sp>
      <p:sp>
        <p:nvSpPr>
          <p:cNvPr id="3" name="Content Placeholder 2">
            <a:extLst>
              <a:ext uri="{FF2B5EF4-FFF2-40B4-BE49-F238E27FC236}">
                <a16:creationId xmlns:a16="http://schemas.microsoft.com/office/drawing/2014/main" id="{49340837-9FE4-F64C-B230-EFE24C52CA80}"/>
              </a:ext>
            </a:extLst>
          </p:cNvPr>
          <p:cNvSpPr>
            <a:spLocks noGrp="1"/>
          </p:cNvSpPr>
          <p:nvPr>
            <p:ph idx="1"/>
          </p:nvPr>
        </p:nvSpPr>
        <p:spPr/>
        <p:txBody>
          <a:bodyPr/>
          <a:lstStyle/>
          <a:p>
            <a:pPr marL="0" indent="0">
              <a:buNone/>
            </a:pPr>
            <a:endParaRPr lang="en-US" dirty="0"/>
          </a:p>
          <a:p>
            <a:pPr marL="0" indent="0">
              <a:buNone/>
            </a:pPr>
            <a:r>
              <a:rPr lang="en-US" dirty="0"/>
              <a:t>“Had a great day, things seems to be on track.”</a:t>
            </a:r>
          </a:p>
          <a:p>
            <a:pPr marL="0" indent="0">
              <a:buNone/>
            </a:pPr>
            <a:endParaRPr lang="en-US" dirty="0"/>
          </a:p>
          <a:p>
            <a:pPr marL="0" indent="0">
              <a:buNone/>
            </a:pPr>
            <a:r>
              <a:rPr lang="en-US" dirty="0"/>
              <a:t>“Novelettes” </a:t>
            </a:r>
          </a:p>
          <a:p>
            <a:pPr marL="0" indent="0">
              <a:buNone/>
            </a:pPr>
            <a:endParaRPr lang="en-US" dirty="0"/>
          </a:p>
          <a:p>
            <a:pPr marL="0" indent="0">
              <a:buNone/>
            </a:pPr>
            <a:r>
              <a:rPr lang="en-US" dirty="0"/>
              <a:t>Wasted hours of thinking about what to say…</a:t>
            </a:r>
          </a:p>
        </p:txBody>
      </p:sp>
      <p:sp>
        <p:nvSpPr>
          <p:cNvPr id="4" name="Slide Number Placeholder 3">
            <a:extLst>
              <a:ext uri="{FF2B5EF4-FFF2-40B4-BE49-F238E27FC236}">
                <a16:creationId xmlns:a16="http://schemas.microsoft.com/office/drawing/2014/main" id="{68A48220-C79C-DE4D-A442-D253AECE444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49056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EE51-42D8-A249-AA55-EC3ACABD3279}"/>
              </a:ext>
            </a:extLst>
          </p:cNvPr>
          <p:cNvSpPr>
            <a:spLocks noGrp="1"/>
          </p:cNvSpPr>
          <p:nvPr>
            <p:ph type="title"/>
          </p:nvPr>
        </p:nvSpPr>
        <p:spPr/>
        <p:txBody>
          <a:bodyPr/>
          <a:lstStyle/>
          <a:p>
            <a:r>
              <a:rPr lang="en-US" dirty="0"/>
              <a:t>What is in a complete progress note.</a:t>
            </a:r>
          </a:p>
        </p:txBody>
      </p:sp>
      <p:sp>
        <p:nvSpPr>
          <p:cNvPr id="3" name="Content Placeholder 2">
            <a:extLst>
              <a:ext uri="{FF2B5EF4-FFF2-40B4-BE49-F238E27FC236}">
                <a16:creationId xmlns:a16="http://schemas.microsoft.com/office/drawing/2014/main" id="{31AA5F41-B71E-694A-AD44-AB30A676A1AD}"/>
              </a:ext>
            </a:extLst>
          </p:cNvPr>
          <p:cNvSpPr>
            <a:spLocks noGrp="1"/>
          </p:cNvSpPr>
          <p:nvPr>
            <p:ph idx="1"/>
          </p:nvPr>
        </p:nvSpPr>
        <p:spPr>
          <a:xfrm>
            <a:off x="680321" y="2336873"/>
            <a:ext cx="9613861" cy="3599316"/>
          </a:xfrm>
        </p:spPr>
        <p:txBody>
          <a:bodyPr/>
          <a:lstStyle/>
          <a:p>
            <a:pPr marL="0" indent="0">
              <a:buNone/>
            </a:pPr>
            <a:endParaRPr lang="en-US" dirty="0"/>
          </a:p>
          <a:p>
            <a:pPr marL="457200" indent="-457200">
              <a:buFont typeface="+mj-lt"/>
              <a:buAutoNum type="arabicParenR"/>
            </a:pPr>
            <a:r>
              <a:rPr lang="en-US" dirty="0"/>
              <a:t>Statement of the support need/barrier.</a:t>
            </a:r>
          </a:p>
          <a:p>
            <a:pPr marL="457200" indent="-457200">
              <a:buFont typeface="+mj-lt"/>
              <a:buAutoNum type="arabicParenR"/>
            </a:pPr>
            <a:endParaRPr lang="en-US" dirty="0"/>
          </a:p>
          <a:p>
            <a:pPr marL="457200" indent="-457200">
              <a:buFont typeface="+mj-lt"/>
              <a:buAutoNum type="arabicParenR"/>
            </a:pPr>
            <a:r>
              <a:rPr lang="en-US" dirty="0"/>
              <a:t>Strategy to intervene.</a:t>
            </a:r>
          </a:p>
          <a:p>
            <a:pPr marL="457200" indent="-457200">
              <a:buFont typeface="+mj-lt"/>
              <a:buAutoNum type="arabicParenR"/>
            </a:pPr>
            <a:endParaRPr lang="en-US" dirty="0"/>
          </a:p>
          <a:p>
            <a:pPr marL="457200" indent="-457200">
              <a:buFont typeface="+mj-lt"/>
              <a:buAutoNum type="arabicParenR"/>
            </a:pPr>
            <a:r>
              <a:rPr lang="en-US" dirty="0"/>
              <a:t>Effectiveness of the intervention.</a:t>
            </a:r>
          </a:p>
        </p:txBody>
      </p:sp>
      <p:sp>
        <p:nvSpPr>
          <p:cNvPr id="4" name="Slide Number Placeholder 3">
            <a:extLst>
              <a:ext uri="{FF2B5EF4-FFF2-40B4-BE49-F238E27FC236}">
                <a16:creationId xmlns:a16="http://schemas.microsoft.com/office/drawing/2014/main" id="{3AC32FAF-084B-914C-8D97-F3B34D6DB4E8}"/>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18563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becomes the </a:t>
            </a:r>
            <a:br>
              <a:rPr lang="en-US" dirty="0"/>
            </a:br>
            <a:r>
              <a:rPr lang="en-US" dirty="0"/>
              <a:t>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1527418326"/>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931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becomes the </a:t>
            </a:r>
            <a:br>
              <a:rPr lang="en-US" dirty="0"/>
            </a:br>
            <a:r>
              <a:rPr lang="en-US" dirty="0"/>
              <a:t>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960621933"/>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3,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9" y="498625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1" name="Left Arrow 10">
            <a:extLst>
              <a:ext uri="{FF2B5EF4-FFF2-40B4-BE49-F238E27FC236}">
                <a16:creationId xmlns:a16="http://schemas.microsoft.com/office/drawing/2014/main" id="{E0DE7514-BFFC-9D46-856F-CB5538CF2667}"/>
              </a:ext>
            </a:extLst>
          </p:cNvPr>
          <p:cNvSpPr/>
          <p:nvPr/>
        </p:nvSpPr>
        <p:spPr>
          <a:xfrm rot="6693876" flipV="1">
            <a:off x="9707754" y="1900203"/>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036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as the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3716241407"/>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r>
                        <a:rPr lang="en-US" dirty="0"/>
                        <a:t>Continues to be very effective.</a:t>
                      </a:r>
                    </a:p>
                    <a:p>
                      <a:endParaRPr lang="en-US" dirty="0"/>
                    </a:p>
                    <a:p>
                      <a:r>
                        <a:rPr lang="en-US" dirty="0"/>
                        <a:t>30% improvement from last week.</a:t>
                      </a:r>
                    </a:p>
                    <a:p>
                      <a:r>
                        <a:rPr lang="en-US" dirty="0"/>
                        <a:t>95% of expected rate.</a:t>
                      </a:r>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3,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7" y="50662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8" y="55234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1" name="Rounded Rectangle 10">
            <a:extLst>
              <a:ext uri="{FF2B5EF4-FFF2-40B4-BE49-F238E27FC236}">
                <a16:creationId xmlns:a16="http://schemas.microsoft.com/office/drawing/2014/main" id="{1F48A5DA-9092-8F44-9E82-F076439DEF24}"/>
              </a:ext>
            </a:extLst>
          </p:cNvPr>
          <p:cNvSpPr/>
          <p:nvPr/>
        </p:nvSpPr>
        <p:spPr>
          <a:xfrm>
            <a:off x="8631870" y="3288909"/>
            <a:ext cx="3143250" cy="236703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5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as the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1720976746"/>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NTERVENTION/s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r>
                        <a:rPr lang="en-US" dirty="0"/>
                        <a:t>Continues to be very effective.</a:t>
                      </a:r>
                    </a:p>
                    <a:p>
                      <a:endParaRPr lang="en-US" dirty="0"/>
                    </a:p>
                    <a:p>
                      <a:r>
                        <a:rPr lang="en-US" dirty="0"/>
                        <a:t>30% improvement from last week.</a:t>
                      </a:r>
                    </a:p>
                    <a:p>
                      <a:r>
                        <a:rPr lang="en-US" dirty="0"/>
                        <a:t>Is not maintaining standard required.</a:t>
                      </a:r>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3,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7" y="50662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7" y="561490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3" name="Rounded Rectangle 2">
            <a:extLst>
              <a:ext uri="{FF2B5EF4-FFF2-40B4-BE49-F238E27FC236}">
                <a16:creationId xmlns:a16="http://schemas.microsoft.com/office/drawing/2014/main" id="{BCE7E03B-B29F-6648-B364-D5AD456EC7C6}"/>
              </a:ext>
            </a:extLst>
          </p:cNvPr>
          <p:cNvSpPr/>
          <p:nvPr/>
        </p:nvSpPr>
        <p:spPr>
          <a:xfrm>
            <a:off x="8332470" y="4923390"/>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12" name="Rounded Rectangle 11">
            <a:extLst>
              <a:ext uri="{FF2B5EF4-FFF2-40B4-BE49-F238E27FC236}">
                <a16:creationId xmlns:a16="http://schemas.microsoft.com/office/drawing/2014/main" id="{8EC8679A-7EDB-0F45-826D-2B284779A769}"/>
              </a:ext>
            </a:extLst>
          </p:cNvPr>
          <p:cNvSpPr/>
          <p:nvPr/>
        </p:nvSpPr>
        <p:spPr>
          <a:xfrm>
            <a:off x="9249090" y="1941364"/>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a:extLst>
              <a:ext uri="{FF2B5EF4-FFF2-40B4-BE49-F238E27FC236}">
                <a16:creationId xmlns:a16="http://schemas.microsoft.com/office/drawing/2014/main" id="{1EA70DA1-DC01-1848-A739-E6CAFED5BD71}"/>
              </a:ext>
            </a:extLst>
          </p:cNvPr>
          <p:cNvSpPr/>
          <p:nvPr/>
        </p:nvSpPr>
        <p:spPr>
          <a:xfrm rot="12765228" flipV="1">
            <a:off x="7711347" y="3734538"/>
            <a:ext cx="978408" cy="1999488"/>
          </a:xfrm>
          <a:prstGeom prst="leftArrow">
            <a:avLst>
              <a:gd name="adj1" fmla="val 511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286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308395" y="753228"/>
            <a:ext cx="9985788" cy="1080938"/>
          </a:xfrm>
        </p:spPr>
        <p:txBody>
          <a:bodyPr/>
          <a:lstStyle/>
          <a:p>
            <a:r>
              <a:rPr lang="en-US" dirty="0"/>
              <a:t>GAP Analysis format as the Progress Report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2875630699"/>
              </p:ext>
            </p:extLst>
          </p:nvPr>
        </p:nvGraphicFramePr>
        <p:xfrm>
          <a:off x="1018699" y="2550964"/>
          <a:ext cx="10588941" cy="4135586"/>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3348">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3022238">
                <a:tc>
                  <a:txBody>
                    <a:bodyPr/>
                    <a:lstStyle/>
                    <a:p>
                      <a:r>
                        <a:rPr lang="en-US" sz="1200" dirty="0"/>
                        <a:t>Telling time to the minute to document the end of billing increment.</a:t>
                      </a:r>
                    </a:p>
                    <a:p>
                      <a:endParaRPr lang="en-US" sz="1200" dirty="0"/>
                    </a:p>
                    <a:p>
                      <a:endParaRPr lang="en-US" sz="1200" dirty="0"/>
                    </a:p>
                    <a:p>
                      <a:r>
                        <a:rPr lang="en-US" sz="1200" dirty="0"/>
                        <a:t>REQUIREMENT 2</a:t>
                      </a:r>
                    </a:p>
                    <a:p>
                      <a:endParaRPr lang="en-US" sz="1200" dirty="0"/>
                    </a:p>
                    <a:p>
                      <a:endParaRPr lang="en-US" sz="1200" dirty="0"/>
                    </a:p>
                    <a:p>
                      <a:pPr marL="0" algn="l" rtl="0" eaLnBrk="1" latinLnBrk="0" hangingPunct="1">
                        <a:spcBef>
                          <a:spcPts val="0"/>
                        </a:spcBef>
                        <a:spcAft>
                          <a:spcPts val="0"/>
                        </a:spcAft>
                      </a:pPr>
                      <a:r>
                        <a:rPr lang="en-US" sz="1200" kern="1200" dirty="0">
                          <a:solidFill>
                            <a:srgbClr val="000000"/>
                          </a:solidFill>
                          <a:effectLst/>
                          <a:latin typeface="Trebuchet MS" panose="020B0703020202090204" pitchFamily="34" charset="0"/>
                          <a:ea typeface="+mn-ea"/>
                          <a:cs typeface="+mn-cs"/>
                        </a:rPr>
                        <a:t>REQUIREMENT 3</a:t>
                      </a:r>
                    </a:p>
                    <a:p>
                      <a:pPr marL="0" algn="l" rtl="0" eaLnBrk="1" latinLnBrk="0" hangingPunct="1">
                        <a:spcBef>
                          <a:spcPts val="0"/>
                        </a:spcBef>
                        <a:spcAft>
                          <a:spcPts val="0"/>
                        </a:spcAft>
                      </a:pPr>
                      <a:endParaRPr lang="en-US" sz="1200" dirty="0">
                        <a:effectLst/>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REQUIREMENT etc.</a:t>
                      </a:r>
                    </a:p>
                    <a:p>
                      <a:endParaRPr lang="en-US" sz="1200" dirty="0"/>
                    </a:p>
                  </a:txBody>
                  <a:tcPr/>
                </a:tc>
                <a:tc>
                  <a:txBody>
                    <a:bodyPr/>
                    <a:lstStyle/>
                    <a:p>
                      <a:r>
                        <a:rPr lang="en-US" sz="1200" dirty="0"/>
                        <a:t>Tells time to the hour.</a:t>
                      </a:r>
                    </a:p>
                    <a:p>
                      <a:endParaRPr lang="en-US" sz="1200" dirty="0"/>
                    </a:p>
                    <a:p>
                      <a:endParaRPr lang="en-US" sz="1200" dirty="0"/>
                    </a:p>
                    <a:p>
                      <a:endParaRPr lang="en-US" sz="1200" dirty="0"/>
                    </a:p>
                    <a:p>
                      <a:endParaRPr lang="en-US" sz="1200" dirty="0"/>
                    </a:p>
                    <a:p>
                      <a:r>
                        <a:rPr lang="en-US" sz="1200" dirty="0"/>
                        <a:t>PERFORMANCE LEVEL 2</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PERFORMANCE LEVEL etc.</a:t>
                      </a:r>
                    </a:p>
                    <a:p>
                      <a:endParaRPr lang="en-US" sz="1200" dirty="0"/>
                    </a:p>
                    <a:p>
                      <a:endParaRPr lang="en-US" sz="1200" dirty="0"/>
                    </a:p>
                  </a:txBody>
                  <a:tcPr/>
                </a:tc>
                <a:tc>
                  <a:txBody>
                    <a:bodyPr/>
                    <a:lstStyle/>
                    <a:p>
                      <a:r>
                        <a:rPr lang="en-US" sz="1200" dirty="0"/>
                        <a:t>Uses iPhone with a verbal grid to document billing.</a:t>
                      </a:r>
                    </a:p>
                    <a:p>
                      <a:endParaRPr lang="en-US" sz="1200" dirty="0"/>
                    </a:p>
                    <a:p>
                      <a:endParaRPr lang="en-US" sz="1200" dirty="0"/>
                    </a:p>
                    <a:p>
                      <a:endParaRPr lang="en-US" sz="1200" dirty="0"/>
                    </a:p>
                    <a:p>
                      <a:r>
                        <a:rPr lang="en-US" sz="1200" dirty="0"/>
                        <a:t>INTERVENTION/s 2</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rPr>
                        <a:t>Di</a:t>
                      </a:r>
                      <a:r>
                        <a:rPr lang="en-US" sz="1400" b="1" dirty="0">
                          <a:solidFill>
                            <a:schemeClr val="accent6">
                              <a:lumMod val="75000"/>
                            </a:schemeClr>
                          </a:solidFill>
                        </a:rPr>
                        <a:t>fferent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INTERVENTION/s etc.</a:t>
                      </a:r>
                    </a:p>
                    <a:p>
                      <a:endParaRPr lang="en-US" sz="1200" dirty="0"/>
                    </a:p>
                  </a:txBody>
                  <a:tcPr/>
                </a:tc>
                <a:tc>
                  <a:txBody>
                    <a:bodyPr/>
                    <a:lstStyle/>
                    <a:p>
                      <a:endParaRPr lang="en-US" dirty="0"/>
                    </a:p>
                  </a:txBody>
                  <a:tcPr/>
                </a:tc>
                <a:tc>
                  <a:txBody>
                    <a:bodyPr/>
                    <a:lstStyle/>
                    <a:p>
                      <a:r>
                        <a:rPr lang="en-US" dirty="0"/>
                        <a:t>Continues to be very effective.</a:t>
                      </a:r>
                    </a:p>
                    <a:p>
                      <a:endParaRPr lang="en-US" dirty="0"/>
                    </a:p>
                    <a:p>
                      <a:r>
                        <a:rPr lang="en-US" dirty="0"/>
                        <a:t>30% improvement from last week.</a:t>
                      </a:r>
                    </a:p>
                    <a:p>
                      <a:r>
                        <a:rPr lang="en-US" dirty="0">
                          <a:solidFill>
                            <a:schemeClr val="accent6">
                              <a:lumMod val="75000"/>
                            </a:schemeClr>
                          </a:solidFill>
                        </a:rPr>
                        <a:t>Progress on new Intervention.</a:t>
                      </a:r>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10033791" y="2106272"/>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4, 2020</a:t>
            </a:r>
          </a:p>
        </p:txBody>
      </p:sp>
      <p:cxnSp>
        <p:nvCxnSpPr>
          <p:cNvPr id="8" name="Straight Connector 7">
            <a:extLst>
              <a:ext uri="{FF2B5EF4-FFF2-40B4-BE49-F238E27FC236}">
                <a16:creationId xmlns:a16="http://schemas.microsoft.com/office/drawing/2014/main" id="{A4D053A0-03CA-9843-9231-96E1ECA5247E}"/>
              </a:ext>
            </a:extLst>
          </p:cNvPr>
          <p:cNvCxnSpPr>
            <a:cxnSpLocks/>
          </p:cNvCxnSpPr>
          <p:nvPr/>
        </p:nvCxnSpPr>
        <p:spPr>
          <a:xfrm>
            <a:off x="1018699" y="452524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C60BA06-FCC5-9849-AA68-F6F2BB6680D2}"/>
              </a:ext>
            </a:extLst>
          </p:cNvPr>
          <p:cNvCxnSpPr>
            <a:cxnSpLocks/>
          </p:cNvCxnSpPr>
          <p:nvPr/>
        </p:nvCxnSpPr>
        <p:spPr>
          <a:xfrm>
            <a:off x="1018697" y="506626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D96136-4D1F-0D41-84E6-1DD21B75C4EF}"/>
              </a:ext>
            </a:extLst>
          </p:cNvPr>
          <p:cNvCxnSpPr>
            <a:cxnSpLocks/>
          </p:cNvCxnSpPr>
          <p:nvPr/>
        </p:nvCxnSpPr>
        <p:spPr>
          <a:xfrm>
            <a:off x="1018697" y="5690488"/>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887248-CFD8-E343-B1C5-A5DF4CF86AAE}"/>
              </a:ext>
            </a:extLst>
          </p:cNvPr>
          <p:cNvCxnSpPr>
            <a:cxnSpLocks/>
          </p:cNvCxnSpPr>
          <p:nvPr/>
        </p:nvCxnSpPr>
        <p:spPr>
          <a:xfrm>
            <a:off x="1018697" y="6060674"/>
            <a:ext cx="10588941"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60B343C-1D76-8144-926B-3F448FC6FEF4}"/>
              </a:ext>
            </a:extLst>
          </p:cNvPr>
          <p:cNvCxnSpPr>
            <a:cxnSpLocks/>
          </p:cNvCxnSpPr>
          <p:nvPr/>
        </p:nvCxnSpPr>
        <p:spPr>
          <a:xfrm>
            <a:off x="1018697" y="6380714"/>
            <a:ext cx="10588941" cy="0"/>
          </a:xfrm>
          <a:prstGeom prst="line">
            <a:avLst/>
          </a:prstGeom>
        </p:spPr>
        <p:style>
          <a:lnRef idx="1">
            <a:schemeClr val="dk1"/>
          </a:lnRef>
          <a:fillRef idx="0">
            <a:schemeClr val="dk1"/>
          </a:fillRef>
          <a:effectRef idx="0">
            <a:schemeClr val="dk1"/>
          </a:effectRef>
          <a:fontRef idx="minor">
            <a:schemeClr val="tx1"/>
          </a:fontRef>
        </p:style>
      </p:cxnSp>
      <p:sp>
        <p:nvSpPr>
          <p:cNvPr id="11" name="Rounded Rectangle 10">
            <a:extLst>
              <a:ext uri="{FF2B5EF4-FFF2-40B4-BE49-F238E27FC236}">
                <a16:creationId xmlns:a16="http://schemas.microsoft.com/office/drawing/2014/main" id="{279F114F-9781-6F4C-BC3F-732EBDF68223}"/>
              </a:ext>
            </a:extLst>
          </p:cNvPr>
          <p:cNvSpPr/>
          <p:nvPr/>
        </p:nvSpPr>
        <p:spPr>
          <a:xfrm>
            <a:off x="9249090" y="1941364"/>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5F55CC8-EB9D-2E48-AB69-511E3D4C0364}"/>
              </a:ext>
            </a:extLst>
          </p:cNvPr>
          <p:cNvSpPr/>
          <p:nvPr/>
        </p:nvSpPr>
        <p:spPr>
          <a:xfrm>
            <a:off x="5118409" y="4895430"/>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4EB907C-67F7-2944-BFCD-4D2419FADB9B}"/>
              </a:ext>
            </a:extLst>
          </p:cNvPr>
          <p:cNvSpPr/>
          <p:nvPr/>
        </p:nvSpPr>
        <p:spPr>
          <a:xfrm>
            <a:off x="8512328" y="4932872"/>
            <a:ext cx="314325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71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114300" y="753228"/>
            <a:ext cx="10309859" cy="1080938"/>
          </a:xfrm>
        </p:spPr>
        <p:txBody>
          <a:bodyPr/>
          <a:lstStyle/>
          <a:p>
            <a:r>
              <a:rPr lang="en-US" dirty="0"/>
              <a:t>GAP Analysis format for Employee or Supervisee.</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2898585125"/>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endParaRPr lang="en-US" dirty="0"/>
                    </a:p>
                    <a:p>
                      <a:r>
                        <a:rPr lang="en-US" dirty="0"/>
                        <a:t>Progress reports must be complete and on time.</a:t>
                      </a:r>
                    </a:p>
                  </a:txBody>
                  <a:tcPr/>
                </a:tc>
                <a:tc>
                  <a:txBody>
                    <a:bodyPr/>
                    <a:lstStyle/>
                    <a:p>
                      <a:endParaRPr lang="en-US" dirty="0"/>
                    </a:p>
                    <a:p>
                      <a:r>
                        <a:rPr lang="en-US" dirty="0"/>
                        <a:t>Progress reports are incomplete and late weekly.</a:t>
                      </a:r>
                    </a:p>
                  </a:txBody>
                  <a:tcPr/>
                </a:tc>
                <a:tc>
                  <a:txBody>
                    <a:bodyPr/>
                    <a:lstStyle/>
                    <a:p>
                      <a:endParaRPr lang="en-US" dirty="0"/>
                    </a:p>
                    <a:p>
                      <a:r>
                        <a:rPr lang="en-US" dirty="0"/>
                        <a:t>Training on GAP Analysis format and with 1:1 coaching sessions.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3982150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a:xfrm>
            <a:off x="114300" y="753228"/>
            <a:ext cx="10309859" cy="1080938"/>
          </a:xfrm>
        </p:spPr>
        <p:txBody>
          <a:bodyPr/>
          <a:lstStyle/>
          <a:p>
            <a:r>
              <a:rPr lang="en-US" dirty="0"/>
              <a:t>GAP Analysis format for </a:t>
            </a:r>
            <a:br>
              <a:rPr lang="en-US" dirty="0"/>
            </a:br>
            <a:r>
              <a:rPr lang="en-US" dirty="0"/>
              <a:t>                               Individual Development Plan</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4293230848"/>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366711">
                  <a:extLst>
                    <a:ext uri="{9D8B030D-6E8A-4147-A177-3AD203B41FA5}">
                      <a16:colId xmlns:a16="http://schemas.microsoft.com/office/drawing/2014/main" val="1811594368"/>
                    </a:ext>
                  </a:extLst>
                </a:gridCol>
                <a:gridCol w="208280">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1471778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E2D2-558A-2C4D-9130-D39998E502B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0B6B109D-86CB-6843-A1E8-1039730700BD}"/>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8" name="Picture 7" descr="Question mark PNG">
            <a:extLst>
              <a:ext uri="{FF2B5EF4-FFF2-40B4-BE49-F238E27FC236}">
                <a16:creationId xmlns:a16="http://schemas.microsoft.com/office/drawing/2014/main" id="{60E676BF-491B-2545-A49C-8885018045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83607" y="2336873"/>
            <a:ext cx="6903282" cy="4224893"/>
          </a:xfrm>
          <a:prstGeom prst="rect">
            <a:avLst/>
          </a:prstGeom>
        </p:spPr>
      </p:pic>
    </p:spTree>
    <p:extLst>
      <p:ext uri="{BB962C8B-B14F-4D97-AF65-F5344CB8AC3E}">
        <p14:creationId xmlns:p14="http://schemas.microsoft.com/office/powerpoint/2010/main" val="400930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AD75-4E1E-3E44-9882-795566564849}"/>
              </a:ext>
            </a:extLst>
          </p:cNvPr>
          <p:cNvSpPr>
            <a:spLocks noGrp="1"/>
          </p:cNvSpPr>
          <p:nvPr>
            <p:ph type="title"/>
          </p:nvPr>
        </p:nvSpPr>
        <p:spPr/>
        <p:txBody>
          <a:bodyPr/>
          <a:lstStyle/>
          <a:p>
            <a:r>
              <a:rPr lang="en-US" dirty="0"/>
              <a:t>GAP Analysis: Purpose and Value</a:t>
            </a:r>
          </a:p>
        </p:txBody>
      </p:sp>
      <p:sp>
        <p:nvSpPr>
          <p:cNvPr id="3" name="Content Placeholder 2">
            <a:extLst>
              <a:ext uri="{FF2B5EF4-FFF2-40B4-BE49-F238E27FC236}">
                <a16:creationId xmlns:a16="http://schemas.microsoft.com/office/drawing/2014/main" id="{521BDF14-23BD-D348-B366-1733623D6E0C}"/>
              </a:ext>
            </a:extLst>
          </p:cNvPr>
          <p:cNvSpPr>
            <a:spLocks noGrp="1"/>
          </p:cNvSpPr>
          <p:nvPr>
            <p:ph idx="1"/>
          </p:nvPr>
        </p:nvSpPr>
        <p:spPr/>
        <p:txBody>
          <a:bodyPr>
            <a:normAutofit fontScale="92500"/>
          </a:bodyPr>
          <a:lstStyle/>
          <a:p>
            <a:pPr marL="0" indent="0">
              <a:buNone/>
            </a:pPr>
            <a:endParaRPr lang="en-US" dirty="0"/>
          </a:p>
          <a:p>
            <a:pPr marL="0" indent="0">
              <a:buNone/>
            </a:pPr>
            <a:r>
              <a:rPr lang="en-US" dirty="0"/>
              <a:t>The GAP Analysis format is the most valuable management tool in our tool box. It can be used to:</a:t>
            </a:r>
          </a:p>
          <a:p>
            <a:pPr marL="457200" indent="-457200">
              <a:buAutoNum type="arabicParenR"/>
            </a:pPr>
            <a:r>
              <a:rPr lang="en-US" dirty="0"/>
              <a:t>evaluate the job match;</a:t>
            </a:r>
          </a:p>
          <a:p>
            <a:pPr marL="457200" indent="-457200">
              <a:buAutoNum type="arabicParenR"/>
            </a:pPr>
            <a:r>
              <a:rPr lang="en-US" dirty="0"/>
              <a:t>structure the proposal to employer;</a:t>
            </a:r>
          </a:p>
          <a:p>
            <a:pPr marL="457200" indent="-457200">
              <a:buAutoNum type="arabicParenR"/>
            </a:pPr>
            <a:r>
              <a:rPr lang="en-US" dirty="0"/>
              <a:t>communicate barriers to the participant, employer and funding source;</a:t>
            </a:r>
          </a:p>
          <a:p>
            <a:pPr marL="457200" indent="-457200">
              <a:buAutoNum type="arabicParenR"/>
            </a:pPr>
            <a:r>
              <a:rPr lang="en-US" dirty="0"/>
              <a:t>provide development plan for employee or supervisee; and</a:t>
            </a:r>
          </a:p>
          <a:p>
            <a:pPr marL="457200" indent="-457200">
              <a:buAutoNum type="arabicParenR"/>
            </a:pPr>
            <a:r>
              <a:rPr lang="en-US" dirty="0"/>
              <a:t>coordinate and provide a report structure for all supports needed for a participant, employee or supervisee.</a:t>
            </a:r>
          </a:p>
        </p:txBody>
      </p:sp>
      <p:sp>
        <p:nvSpPr>
          <p:cNvPr id="4" name="Slide Number Placeholder 3">
            <a:extLst>
              <a:ext uri="{FF2B5EF4-FFF2-40B4-BE49-F238E27FC236}">
                <a16:creationId xmlns:a16="http://schemas.microsoft.com/office/drawing/2014/main" id="{304D2E1C-FAD7-FB44-9069-CF445ECF5EA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1366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2AA0-F53A-C143-A1F5-F8E3C1EE7ED8}"/>
              </a:ext>
            </a:extLst>
          </p:cNvPr>
          <p:cNvSpPr>
            <a:spLocks noGrp="1"/>
          </p:cNvSpPr>
          <p:nvPr>
            <p:ph type="title"/>
          </p:nvPr>
        </p:nvSpPr>
        <p:spPr/>
        <p:txBody>
          <a:bodyPr/>
          <a:lstStyle/>
          <a:p>
            <a:r>
              <a:rPr lang="en-US" dirty="0"/>
              <a:t>Job Match Process</a:t>
            </a:r>
          </a:p>
        </p:txBody>
      </p:sp>
      <p:sp>
        <p:nvSpPr>
          <p:cNvPr id="3" name="Content Placeholder 2">
            <a:extLst>
              <a:ext uri="{FF2B5EF4-FFF2-40B4-BE49-F238E27FC236}">
                <a16:creationId xmlns:a16="http://schemas.microsoft.com/office/drawing/2014/main" id="{60206B3B-86C5-0D4B-8FE5-3E3610B0A423}"/>
              </a:ext>
            </a:extLst>
          </p:cNvPr>
          <p:cNvSpPr>
            <a:spLocks noGrp="1"/>
          </p:cNvSpPr>
          <p:nvPr>
            <p:ph idx="1"/>
          </p:nvPr>
        </p:nvSpPr>
        <p:spPr/>
        <p:txBody>
          <a:bodyPr/>
          <a:lstStyle/>
          <a:p>
            <a:pPr marL="0" indent="0">
              <a:buNone/>
            </a:pPr>
            <a:endParaRPr lang="en-US" dirty="0"/>
          </a:p>
          <a:p>
            <a:pPr marL="0" indent="0">
              <a:buNone/>
            </a:pPr>
            <a:r>
              <a:rPr lang="en-US" dirty="0"/>
              <a:t>We must identify: </a:t>
            </a:r>
          </a:p>
          <a:p>
            <a:pPr marL="457200" indent="-457200">
              <a:buAutoNum type="arabicParenR"/>
            </a:pPr>
            <a:r>
              <a:rPr lang="en-US" dirty="0"/>
              <a:t>a specific “job requirement(s)”; </a:t>
            </a:r>
          </a:p>
          <a:p>
            <a:pPr marL="457200" indent="-457200">
              <a:buAutoNum type="arabicParenR"/>
            </a:pPr>
            <a:r>
              <a:rPr lang="en-US" dirty="0"/>
              <a:t>a person’s current level of functioning to perform that job requirement (hard and soft skills); and </a:t>
            </a:r>
          </a:p>
          <a:p>
            <a:pPr marL="457200" indent="-457200">
              <a:buAutoNum type="arabicParenR"/>
            </a:pPr>
            <a:r>
              <a:rPr lang="en-US" dirty="0"/>
              <a:t>the intervention(s)/support(s) to be used to help that person accomplish the required job requirement.</a:t>
            </a:r>
          </a:p>
        </p:txBody>
      </p:sp>
      <p:sp>
        <p:nvSpPr>
          <p:cNvPr id="4" name="Slide Number Placeholder 3">
            <a:extLst>
              <a:ext uri="{FF2B5EF4-FFF2-40B4-BE49-F238E27FC236}">
                <a16:creationId xmlns:a16="http://schemas.microsoft.com/office/drawing/2014/main" id="{94C1FBD9-74D1-D642-ADDA-E4EF3865E45B}"/>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3858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1296-24BA-6A41-B6A6-94040863AAFF}"/>
              </a:ext>
            </a:extLst>
          </p:cNvPr>
          <p:cNvSpPr>
            <a:spLocks noGrp="1"/>
          </p:cNvSpPr>
          <p:nvPr>
            <p:ph type="title"/>
          </p:nvPr>
        </p:nvSpPr>
        <p:spPr/>
        <p:txBody>
          <a:bodyPr/>
          <a:lstStyle/>
          <a:p>
            <a:r>
              <a:rPr lang="en-US" dirty="0"/>
              <a:t>Employment Proposal</a:t>
            </a:r>
          </a:p>
        </p:txBody>
      </p:sp>
      <p:sp>
        <p:nvSpPr>
          <p:cNvPr id="3" name="Content Placeholder 2">
            <a:extLst>
              <a:ext uri="{FF2B5EF4-FFF2-40B4-BE49-F238E27FC236}">
                <a16:creationId xmlns:a16="http://schemas.microsoft.com/office/drawing/2014/main" id="{E0F12E50-4C0A-8243-9BA5-21F60A76743C}"/>
              </a:ext>
            </a:extLst>
          </p:cNvPr>
          <p:cNvSpPr>
            <a:spLocks noGrp="1"/>
          </p:cNvSpPr>
          <p:nvPr>
            <p:ph idx="1"/>
          </p:nvPr>
        </p:nvSpPr>
        <p:spPr>
          <a:xfrm>
            <a:off x="680321" y="2336873"/>
            <a:ext cx="10063879" cy="3599316"/>
          </a:xfrm>
        </p:spPr>
        <p:txBody>
          <a:bodyPr/>
          <a:lstStyle/>
          <a:p>
            <a:pPr marL="0" indent="0">
              <a:buNone/>
            </a:pPr>
            <a:endParaRPr lang="en-US" dirty="0"/>
          </a:p>
          <a:p>
            <a:pPr marL="0" indent="0">
              <a:buNone/>
            </a:pPr>
            <a:r>
              <a:rPr lang="en-US" dirty="0"/>
              <a:t>The analysis data also:</a:t>
            </a:r>
          </a:p>
          <a:p>
            <a:pPr marL="457200" indent="-457200">
              <a:buFont typeface="+mj-lt"/>
              <a:buAutoNum type="arabicParenR"/>
            </a:pPr>
            <a:r>
              <a:rPr lang="en-US" dirty="0"/>
              <a:t>forms the foundational structure for the employment proposal;</a:t>
            </a:r>
          </a:p>
          <a:p>
            <a:pPr marL="457200" indent="-457200">
              <a:buFont typeface="+mj-lt"/>
              <a:buAutoNum type="arabicParenR"/>
            </a:pPr>
            <a:r>
              <a:rPr lang="en-US" dirty="0"/>
              <a:t>communicates the initial job match decision to all stakeholders; and</a:t>
            </a:r>
          </a:p>
          <a:p>
            <a:pPr marL="457200" indent="-457200">
              <a:buFont typeface="+mj-lt"/>
              <a:buAutoNum type="arabicParenR"/>
            </a:pPr>
            <a:r>
              <a:rPr lang="en-US" dirty="0"/>
              <a:t>helps structure and report the necessary job supports through follow along.</a:t>
            </a:r>
          </a:p>
        </p:txBody>
      </p:sp>
      <p:sp>
        <p:nvSpPr>
          <p:cNvPr id="4" name="Slide Number Placeholder 3">
            <a:extLst>
              <a:ext uri="{FF2B5EF4-FFF2-40B4-BE49-F238E27FC236}">
                <a16:creationId xmlns:a16="http://schemas.microsoft.com/office/drawing/2014/main" id="{6C8034E3-89A8-EB4E-B944-85E95580A96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43451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A7A4-00C3-9442-906D-906FCE6912B3}"/>
              </a:ext>
            </a:extLst>
          </p:cNvPr>
          <p:cNvSpPr>
            <a:spLocks noGrp="1"/>
          </p:cNvSpPr>
          <p:nvPr>
            <p:ph type="title"/>
          </p:nvPr>
        </p:nvSpPr>
        <p:spPr/>
        <p:txBody>
          <a:bodyPr/>
          <a:lstStyle/>
          <a:p>
            <a:r>
              <a:rPr lang="en-US" dirty="0"/>
              <a:t>Initiating the format</a:t>
            </a:r>
          </a:p>
        </p:txBody>
      </p:sp>
      <p:sp>
        <p:nvSpPr>
          <p:cNvPr id="3" name="Content Placeholder 2">
            <a:extLst>
              <a:ext uri="{FF2B5EF4-FFF2-40B4-BE49-F238E27FC236}">
                <a16:creationId xmlns:a16="http://schemas.microsoft.com/office/drawing/2014/main" id="{845EE9B4-49DE-E542-A712-9238B609235E}"/>
              </a:ext>
            </a:extLst>
          </p:cNvPr>
          <p:cNvSpPr>
            <a:spLocks noGrp="1"/>
          </p:cNvSpPr>
          <p:nvPr>
            <p:ph idx="1"/>
          </p:nvPr>
        </p:nvSpPr>
        <p:spPr/>
        <p:txBody>
          <a:bodyPr/>
          <a:lstStyle/>
          <a:p>
            <a:pPr marL="0" indent="0">
              <a:buNone/>
            </a:pPr>
            <a:endParaRPr lang="en-US" dirty="0"/>
          </a:p>
          <a:p>
            <a:pPr marL="0" indent="0">
              <a:buNone/>
            </a:pPr>
            <a:r>
              <a:rPr lang="en-US" dirty="0"/>
              <a:t>The gap analysis format is initiated when a job requirement barrier or growth opportunity is identified. Meaning, a participant, employee or supervisee will require some form of support such as job modification, job restructuring, training, or some combination of support strategies. (Always target the most natural support possible to successfully complete a specific work requirement.) The gap analysis tool is stopped when the person is no longer working in the position.</a:t>
            </a:r>
          </a:p>
        </p:txBody>
      </p:sp>
      <p:sp>
        <p:nvSpPr>
          <p:cNvPr id="4" name="Slide Number Placeholder 3">
            <a:extLst>
              <a:ext uri="{FF2B5EF4-FFF2-40B4-BE49-F238E27FC236}">
                <a16:creationId xmlns:a16="http://schemas.microsoft.com/office/drawing/2014/main" id="{94678047-7D3E-6D47-80E4-6790640C78B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535397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7B5-DD2E-0142-A636-2781541D9A4F}"/>
              </a:ext>
            </a:extLst>
          </p:cNvPr>
          <p:cNvSpPr>
            <a:spLocks noGrp="1"/>
          </p:cNvSpPr>
          <p:nvPr>
            <p:ph type="title"/>
          </p:nvPr>
        </p:nvSpPr>
        <p:spPr/>
        <p:txBody>
          <a:bodyPr/>
          <a:lstStyle/>
          <a:p>
            <a:r>
              <a:rPr lang="en-US" dirty="0"/>
              <a:t>GAP Analysis format</a:t>
            </a:r>
          </a:p>
        </p:txBody>
      </p:sp>
      <p:graphicFrame>
        <p:nvGraphicFramePr>
          <p:cNvPr id="5" name="Content Placeholder 4">
            <a:extLst>
              <a:ext uri="{FF2B5EF4-FFF2-40B4-BE49-F238E27FC236}">
                <a16:creationId xmlns:a16="http://schemas.microsoft.com/office/drawing/2014/main" id="{9475957E-5906-504C-B00F-BCE6E666032E}"/>
              </a:ext>
            </a:extLst>
          </p:cNvPr>
          <p:cNvGraphicFramePr>
            <a:graphicFrameLocks noGrp="1"/>
          </p:cNvGraphicFramePr>
          <p:nvPr>
            <p:ph idx="1"/>
            <p:extLst>
              <p:ext uri="{D42A27DB-BD31-4B8C-83A1-F6EECF244321}">
                <p14:modId xmlns:p14="http://schemas.microsoft.com/office/powerpoint/2010/main" val="23681720"/>
              </p:ext>
            </p:extLst>
          </p:nvPr>
        </p:nvGraphicFramePr>
        <p:xfrm>
          <a:off x="886778" y="3049152"/>
          <a:ext cx="10588941" cy="3055620"/>
        </p:xfrm>
        <a:graphic>
          <a:graphicData uri="http://schemas.openxmlformats.org/drawingml/2006/table">
            <a:tbl>
              <a:tblPr firstRow="1" bandRow="1">
                <a:tableStyleId>{69CF1AB2-1976-4502-BF36-3FF5EA218861}</a:tableStyleId>
              </a:tblPr>
              <a:tblGrid>
                <a:gridCol w="2117788">
                  <a:extLst>
                    <a:ext uri="{9D8B030D-6E8A-4147-A177-3AD203B41FA5}">
                      <a16:colId xmlns:a16="http://schemas.microsoft.com/office/drawing/2014/main" val="4215243641"/>
                    </a:ext>
                  </a:extLst>
                </a:gridCol>
                <a:gridCol w="2117788">
                  <a:extLst>
                    <a:ext uri="{9D8B030D-6E8A-4147-A177-3AD203B41FA5}">
                      <a16:colId xmlns:a16="http://schemas.microsoft.com/office/drawing/2014/main" val="2657681832"/>
                    </a:ext>
                  </a:extLst>
                </a:gridCol>
                <a:gridCol w="3175826">
                  <a:extLst>
                    <a:ext uri="{9D8B030D-6E8A-4147-A177-3AD203B41FA5}">
                      <a16:colId xmlns:a16="http://schemas.microsoft.com/office/drawing/2014/main" val="1811594368"/>
                    </a:ext>
                  </a:extLst>
                </a:gridCol>
                <a:gridCol w="399165">
                  <a:extLst>
                    <a:ext uri="{9D8B030D-6E8A-4147-A177-3AD203B41FA5}">
                      <a16:colId xmlns:a16="http://schemas.microsoft.com/office/drawing/2014/main" val="273907014"/>
                    </a:ext>
                  </a:extLst>
                </a:gridCol>
                <a:gridCol w="2778374">
                  <a:extLst>
                    <a:ext uri="{9D8B030D-6E8A-4147-A177-3AD203B41FA5}">
                      <a16:colId xmlns:a16="http://schemas.microsoft.com/office/drawing/2014/main" val="2569555095"/>
                    </a:ext>
                  </a:extLst>
                </a:gridCol>
              </a:tblGrid>
              <a:tr h="1115060">
                <a:tc>
                  <a:txBody>
                    <a:bodyPr/>
                    <a:lstStyle/>
                    <a:p>
                      <a:r>
                        <a:rPr lang="en-US" b="1" dirty="0"/>
                        <a:t>Job Expectation/</a:t>
                      </a:r>
                    </a:p>
                    <a:p>
                      <a:r>
                        <a:rPr lang="en-US" b="1" dirty="0"/>
                        <a:t>Requirement</a:t>
                      </a:r>
                      <a:endParaRPr lang="en-US" b="1" dirty="0">
                        <a:solidFill>
                          <a:schemeClr val="bg1"/>
                        </a:solidFill>
                      </a:endParaRPr>
                    </a:p>
                  </a:txBody>
                  <a:tcPr/>
                </a:tc>
                <a:tc>
                  <a:txBody>
                    <a:bodyPr/>
                    <a:lstStyle/>
                    <a:p>
                      <a:r>
                        <a:rPr lang="en-US" b="1" dirty="0"/>
                        <a:t>Person’s Performance Level or Status</a:t>
                      </a:r>
                      <a:endParaRPr lang="en-US" b="1" dirty="0">
                        <a:solidFill>
                          <a:schemeClr val="bg1"/>
                        </a:solidFill>
                      </a:endParaRPr>
                    </a:p>
                  </a:txBody>
                  <a:tcPr/>
                </a:tc>
                <a:tc>
                  <a:txBody>
                    <a:bodyPr/>
                    <a:lstStyle/>
                    <a:p>
                      <a:r>
                        <a:rPr lang="en-US" b="1" dirty="0"/>
                        <a:t>Support Strategy or Intervention</a:t>
                      </a:r>
                      <a:endParaRPr lang="en-US" b="1" dirty="0">
                        <a:solidFill>
                          <a:schemeClr val="bg1"/>
                        </a:solidFill>
                      </a:endParaRPr>
                    </a:p>
                  </a:txBody>
                  <a:tcPr/>
                </a:tc>
                <a:tc>
                  <a:txBody>
                    <a:bodyPr/>
                    <a:lstStyle/>
                    <a:p>
                      <a:endParaRPr lang="en-US" b="1" dirty="0">
                        <a:solidFill>
                          <a:schemeClr val="bg1"/>
                        </a:solidFill>
                      </a:endParaRPr>
                    </a:p>
                  </a:txBody>
                  <a:tcPr/>
                </a:tc>
                <a:tc>
                  <a:txBody>
                    <a:bodyPr/>
                    <a:lstStyle/>
                    <a:p>
                      <a:r>
                        <a:rPr lang="en-US" b="1" dirty="0"/>
                        <a:t>Progress</a:t>
                      </a:r>
                      <a:endParaRPr lang="en-US" b="1" dirty="0">
                        <a:solidFill>
                          <a:schemeClr val="bg1"/>
                        </a:solidFill>
                      </a:endParaRPr>
                    </a:p>
                  </a:txBody>
                  <a:tcPr/>
                </a:tc>
                <a:extLst>
                  <a:ext uri="{0D108BD9-81ED-4DB2-BD59-A6C34878D82A}">
                    <a16:rowId xmlns:a16="http://schemas.microsoft.com/office/drawing/2014/main" val="405035755"/>
                  </a:ext>
                </a:extLst>
              </a:tr>
              <a:tr h="194056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6888939"/>
                  </a:ext>
                </a:extLst>
              </a:tr>
            </a:tbl>
          </a:graphicData>
        </a:graphic>
      </p:graphicFrame>
      <p:sp>
        <p:nvSpPr>
          <p:cNvPr id="4" name="Slide Number Placeholder 3">
            <a:extLst>
              <a:ext uri="{FF2B5EF4-FFF2-40B4-BE49-F238E27FC236}">
                <a16:creationId xmlns:a16="http://schemas.microsoft.com/office/drawing/2014/main" id="{509E6992-78C4-DA4B-883E-9C86FC605A6E}"/>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Rectangle 5">
            <a:extLst>
              <a:ext uri="{FF2B5EF4-FFF2-40B4-BE49-F238E27FC236}">
                <a16:creationId xmlns:a16="http://schemas.microsoft.com/office/drawing/2014/main" id="{22F7EACC-DF94-E74D-9C7B-E2D0EEA249E4}"/>
              </a:ext>
            </a:extLst>
          </p:cNvPr>
          <p:cNvSpPr/>
          <p:nvPr/>
        </p:nvSpPr>
        <p:spPr>
          <a:xfrm>
            <a:off x="9901870" y="2594610"/>
            <a:ext cx="1573849" cy="4446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Date</a:t>
            </a:r>
          </a:p>
        </p:txBody>
      </p:sp>
    </p:spTree>
    <p:extLst>
      <p:ext uri="{BB962C8B-B14F-4D97-AF65-F5344CB8AC3E}">
        <p14:creationId xmlns:p14="http://schemas.microsoft.com/office/powerpoint/2010/main" val="377660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94" y="891407"/>
            <a:ext cx="5791200" cy="850796"/>
          </a:xfrm>
        </p:spPr>
        <p:txBody>
          <a:bodyPr>
            <a:normAutofit/>
          </a:bodyPr>
          <a:lstStyle/>
          <a:p>
            <a:r>
              <a:rPr lang="en-US" dirty="0"/>
              <a:t>EMPLOYMENT FLOW</a:t>
            </a:r>
          </a:p>
        </p:txBody>
      </p:sp>
      <p:sp>
        <p:nvSpPr>
          <p:cNvPr id="5" name="Predefined Process 4"/>
          <p:cNvSpPr/>
          <p:nvPr/>
        </p:nvSpPr>
        <p:spPr>
          <a:xfrm>
            <a:off x="840777" y="2275960"/>
            <a:ext cx="1711415" cy="1153040"/>
          </a:xfrm>
          <a:prstGeom prst="flowChartPredefinedProcess">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Black"/>
                <a:cs typeface="Arial Black"/>
              </a:rPr>
              <a:t>Referral</a:t>
            </a:r>
            <a:r>
              <a:rPr lang="en-US" dirty="0"/>
              <a:t> </a:t>
            </a:r>
          </a:p>
        </p:txBody>
      </p:sp>
      <p:sp>
        <p:nvSpPr>
          <p:cNvPr id="6" name="Data 5"/>
          <p:cNvSpPr/>
          <p:nvPr/>
        </p:nvSpPr>
        <p:spPr>
          <a:xfrm>
            <a:off x="2670298" y="1979690"/>
            <a:ext cx="3062435" cy="2651539"/>
          </a:xfrm>
          <a:prstGeom prst="flowChartInputOutput">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Arial Black"/>
                <a:cs typeface="Arial Black"/>
              </a:rPr>
              <a:t>High Quality Assessment of Wants and Needs</a:t>
            </a:r>
          </a:p>
        </p:txBody>
      </p:sp>
      <p:sp>
        <p:nvSpPr>
          <p:cNvPr id="8" name="Multidocument 7"/>
          <p:cNvSpPr/>
          <p:nvPr/>
        </p:nvSpPr>
        <p:spPr>
          <a:xfrm>
            <a:off x="6003739" y="2983648"/>
            <a:ext cx="1465013" cy="1207353"/>
          </a:xfrm>
          <a:prstGeom prst="flowChartMultidocument">
            <a:avLst/>
          </a:prstGeom>
          <a:solidFill>
            <a:schemeClr val="bg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Plan</a:t>
            </a:r>
          </a:p>
        </p:txBody>
      </p:sp>
      <p:sp>
        <p:nvSpPr>
          <p:cNvPr id="9" name="Process 8"/>
          <p:cNvSpPr/>
          <p:nvPr/>
        </p:nvSpPr>
        <p:spPr>
          <a:xfrm>
            <a:off x="1473472" y="5813444"/>
            <a:ext cx="8418908"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10446340" y="5392466"/>
            <a:ext cx="978408" cy="14246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100703" y="5662568"/>
            <a:ext cx="1569595"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Initial Contact</a:t>
            </a:r>
          </a:p>
        </p:txBody>
      </p:sp>
      <p:sp>
        <p:nvSpPr>
          <p:cNvPr id="13" name="Rectangle 12"/>
          <p:cNvSpPr/>
          <p:nvPr/>
        </p:nvSpPr>
        <p:spPr>
          <a:xfrm>
            <a:off x="2670298" y="5662568"/>
            <a:ext cx="3321837" cy="91440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Relationship Building</a:t>
            </a:r>
          </a:p>
        </p:txBody>
      </p:sp>
      <p:sp>
        <p:nvSpPr>
          <p:cNvPr id="14" name="Rectangle 13"/>
          <p:cNvSpPr/>
          <p:nvPr/>
        </p:nvSpPr>
        <p:spPr>
          <a:xfrm>
            <a:off x="5994102" y="5650750"/>
            <a:ext cx="1474650" cy="914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Proposal</a:t>
            </a:r>
          </a:p>
        </p:txBody>
      </p:sp>
      <p:sp>
        <p:nvSpPr>
          <p:cNvPr id="15" name="Rectangle 14"/>
          <p:cNvSpPr/>
          <p:nvPr/>
        </p:nvSpPr>
        <p:spPr>
          <a:xfrm>
            <a:off x="7468752" y="5650750"/>
            <a:ext cx="1659360" cy="9144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Service After the Match</a:t>
            </a:r>
          </a:p>
        </p:txBody>
      </p:sp>
      <p:sp>
        <p:nvSpPr>
          <p:cNvPr id="16" name="Alternate Process 15"/>
          <p:cNvSpPr/>
          <p:nvPr/>
        </p:nvSpPr>
        <p:spPr>
          <a:xfrm>
            <a:off x="9357329" y="3633547"/>
            <a:ext cx="1659360" cy="1536629"/>
          </a:xfrm>
          <a:prstGeom prst="flowChartAlternateProcess">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Follow Up</a:t>
            </a:r>
          </a:p>
        </p:txBody>
      </p:sp>
      <p:sp>
        <p:nvSpPr>
          <p:cNvPr id="7" name="Decision 6"/>
          <p:cNvSpPr/>
          <p:nvPr/>
        </p:nvSpPr>
        <p:spPr>
          <a:xfrm>
            <a:off x="6494939" y="4176014"/>
            <a:ext cx="1947626" cy="1462918"/>
          </a:xfrm>
          <a:prstGeom prst="flowChartDecision">
            <a:avLst/>
          </a:prstGeom>
          <a:solidFill>
            <a:schemeClr val="accent6">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Job</a:t>
            </a:r>
          </a:p>
          <a:p>
            <a:pPr algn="ctr"/>
            <a:r>
              <a:rPr lang="en-US" dirty="0">
                <a:solidFill>
                  <a:srgbClr val="000000"/>
                </a:solidFill>
                <a:latin typeface="Arial Black"/>
                <a:cs typeface="Arial Black"/>
              </a:rPr>
              <a:t>Match</a:t>
            </a:r>
          </a:p>
        </p:txBody>
      </p:sp>
      <p:cxnSp>
        <p:nvCxnSpPr>
          <p:cNvPr id="18" name="Straight Arrow Connector 17"/>
          <p:cNvCxnSpPr>
            <a:stCxn id="5" idx="3"/>
            <a:endCxn id="6" idx="2"/>
          </p:cNvCxnSpPr>
          <p:nvPr/>
        </p:nvCxnSpPr>
        <p:spPr>
          <a:xfrm>
            <a:off x="2552192" y="2852480"/>
            <a:ext cx="424350" cy="45298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6" idx="5"/>
          </p:cNvCxnSpPr>
          <p:nvPr/>
        </p:nvCxnSpPr>
        <p:spPr>
          <a:xfrm>
            <a:off x="5426490" y="3305460"/>
            <a:ext cx="622125" cy="40463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3"/>
            <a:endCxn id="7" idx="0"/>
          </p:cNvCxnSpPr>
          <p:nvPr/>
        </p:nvCxnSpPr>
        <p:spPr>
          <a:xfrm>
            <a:off x="7468752" y="3587325"/>
            <a:ext cx="0" cy="58868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a:endCxn id="16" idx="1"/>
          </p:cNvCxnSpPr>
          <p:nvPr/>
        </p:nvCxnSpPr>
        <p:spPr>
          <a:xfrm flipV="1">
            <a:off x="8438360" y="4401862"/>
            <a:ext cx="918969" cy="43505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8111" y="5650750"/>
            <a:ext cx="1659360"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Networking</a:t>
            </a:r>
          </a:p>
        </p:txBody>
      </p:sp>
      <p:sp>
        <p:nvSpPr>
          <p:cNvPr id="4" name="Slide Number Placeholder 3">
            <a:extLst>
              <a:ext uri="{FF2B5EF4-FFF2-40B4-BE49-F238E27FC236}">
                <a16:creationId xmlns:a16="http://schemas.microsoft.com/office/drawing/2014/main" id="{740AB526-DA73-594A-8D08-4F936A4F0878}"/>
              </a:ext>
            </a:extLst>
          </p:cNvPr>
          <p:cNvSpPr>
            <a:spLocks noGrp="1"/>
          </p:cNvSpPr>
          <p:nvPr>
            <p:ph type="sldNum" sz="quarter" idx="12"/>
          </p:nvPr>
        </p:nvSpPr>
        <p:spPr/>
        <p:txBody>
          <a:bodyPr/>
          <a:lstStyle/>
          <a:p>
            <a:fld id="{F38DF745-7D3F-47F4-83A3-874385CFAA69}" type="slidenum">
              <a:rPr lang="en-US" smtClean="0"/>
              <a:pPr/>
              <a:t>8</a:t>
            </a:fld>
            <a:endParaRPr lang="en-US" dirty="0"/>
          </a:p>
        </p:txBody>
      </p:sp>
    </p:spTree>
    <p:extLst>
      <p:ext uri="{BB962C8B-B14F-4D97-AF65-F5344CB8AC3E}">
        <p14:creationId xmlns:p14="http://schemas.microsoft.com/office/powerpoint/2010/main" val="102554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94" y="891407"/>
            <a:ext cx="5791200" cy="850796"/>
          </a:xfrm>
        </p:spPr>
        <p:txBody>
          <a:bodyPr>
            <a:normAutofit/>
          </a:bodyPr>
          <a:lstStyle/>
          <a:p>
            <a:r>
              <a:rPr lang="en-US" dirty="0"/>
              <a:t>EMPLOYMENT FLOW</a:t>
            </a:r>
          </a:p>
        </p:txBody>
      </p:sp>
      <p:sp>
        <p:nvSpPr>
          <p:cNvPr id="5" name="Predefined Process 4"/>
          <p:cNvSpPr/>
          <p:nvPr/>
        </p:nvSpPr>
        <p:spPr>
          <a:xfrm>
            <a:off x="840777" y="2275960"/>
            <a:ext cx="1711415" cy="1153040"/>
          </a:xfrm>
          <a:prstGeom prst="flowChartPredefinedProcess">
            <a:avLst/>
          </a:prstGeom>
          <a:solidFill>
            <a:schemeClr val="accent1">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Black"/>
                <a:cs typeface="Arial Black"/>
              </a:rPr>
              <a:t>Referral</a:t>
            </a:r>
            <a:r>
              <a:rPr lang="en-US" dirty="0"/>
              <a:t> </a:t>
            </a:r>
          </a:p>
        </p:txBody>
      </p:sp>
      <p:sp>
        <p:nvSpPr>
          <p:cNvPr id="6" name="Data 5"/>
          <p:cNvSpPr/>
          <p:nvPr/>
        </p:nvSpPr>
        <p:spPr>
          <a:xfrm>
            <a:off x="2670298" y="1979690"/>
            <a:ext cx="3062435" cy="2651539"/>
          </a:xfrm>
          <a:prstGeom prst="flowChartInputOutput">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latin typeface="Arial Black"/>
                <a:cs typeface="Arial Black"/>
              </a:rPr>
              <a:t>High Quality Assessment of Wants and Needs</a:t>
            </a:r>
          </a:p>
        </p:txBody>
      </p:sp>
      <p:sp>
        <p:nvSpPr>
          <p:cNvPr id="8" name="Multidocument 7"/>
          <p:cNvSpPr/>
          <p:nvPr/>
        </p:nvSpPr>
        <p:spPr>
          <a:xfrm>
            <a:off x="6003739" y="2983648"/>
            <a:ext cx="1465013" cy="1207353"/>
          </a:xfrm>
          <a:prstGeom prst="flowChartMultidocument">
            <a:avLst/>
          </a:prstGeom>
          <a:solidFill>
            <a:schemeClr val="bg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Plan</a:t>
            </a:r>
          </a:p>
        </p:txBody>
      </p:sp>
      <p:sp>
        <p:nvSpPr>
          <p:cNvPr id="9" name="Process 8"/>
          <p:cNvSpPr/>
          <p:nvPr/>
        </p:nvSpPr>
        <p:spPr>
          <a:xfrm>
            <a:off x="1473472" y="5813444"/>
            <a:ext cx="8418908" cy="61264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10446340" y="5392466"/>
            <a:ext cx="978408" cy="14246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100703" y="5662568"/>
            <a:ext cx="1569595"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Initial Contact</a:t>
            </a:r>
          </a:p>
        </p:txBody>
      </p:sp>
      <p:sp>
        <p:nvSpPr>
          <p:cNvPr id="13" name="Rectangle 12"/>
          <p:cNvSpPr/>
          <p:nvPr/>
        </p:nvSpPr>
        <p:spPr>
          <a:xfrm>
            <a:off x="2670298" y="5662568"/>
            <a:ext cx="3321837" cy="914400"/>
          </a:xfrm>
          <a:prstGeom prst="rect">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Relationship Building</a:t>
            </a:r>
          </a:p>
        </p:txBody>
      </p:sp>
      <p:sp>
        <p:nvSpPr>
          <p:cNvPr id="14" name="Rectangle 13"/>
          <p:cNvSpPr/>
          <p:nvPr/>
        </p:nvSpPr>
        <p:spPr>
          <a:xfrm>
            <a:off x="5994102" y="5650750"/>
            <a:ext cx="1474650" cy="914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Proposal</a:t>
            </a:r>
          </a:p>
        </p:txBody>
      </p:sp>
      <p:sp>
        <p:nvSpPr>
          <p:cNvPr id="15" name="Rectangle 14"/>
          <p:cNvSpPr/>
          <p:nvPr/>
        </p:nvSpPr>
        <p:spPr>
          <a:xfrm>
            <a:off x="7468752" y="5650750"/>
            <a:ext cx="1659360" cy="91440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Service After the Match</a:t>
            </a:r>
          </a:p>
        </p:txBody>
      </p:sp>
      <p:sp>
        <p:nvSpPr>
          <p:cNvPr id="16" name="Alternate Process 15"/>
          <p:cNvSpPr/>
          <p:nvPr/>
        </p:nvSpPr>
        <p:spPr>
          <a:xfrm>
            <a:off x="9357329" y="3633547"/>
            <a:ext cx="1659360" cy="1536629"/>
          </a:xfrm>
          <a:prstGeom prst="flowChartAlternateProcess">
            <a:avLst/>
          </a:prstGeom>
          <a:solidFill>
            <a:schemeClr val="accent6">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Follow Up</a:t>
            </a:r>
          </a:p>
        </p:txBody>
      </p:sp>
      <p:sp>
        <p:nvSpPr>
          <p:cNvPr id="7" name="Decision 6"/>
          <p:cNvSpPr/>
          <p:nvPr/>
        </p:nvSpPr>
        <p:spPr>
          <a:xfrm>
            <a:off x="6494939" y="4176014"/>
            <a:ext cx="1947626" cy="1462918"/>
          </a:xfrm>
          <a:prstGeom prst="flowChartDecision">
            <a:avLst/>
          </a:prstGeom>
          <a:solidFill>
            <a:schemeClr val="accent6">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Job</a:t>
            </a:r>
          </a:p>
          <a:p>
            <a:pPr algn="ctr"/>
            <a:r>
              <a:rPr lang="en-US" dirty="0">
                <a:solidFill>
                  <a:srgbClr val="000000"/>
                </a:solidFill>
                <a:latin typeface="Arial Black"/>
                <a:cs typeface="Arial Black"/>
              </a:rPr>
              <a:t>Match</a:t>
            </a:r>
          </a:p>
        </p:txBody>
      </p:sp>
      <p:cxnSp>
        <p:nvCxnSpPr>
          <p:cNvPr id="18" name="Straight Arrow Connector 17"/>
          <p:cNvCxnSpPr>
            <a:stCxn id="5" idx="3"/>
            <a:endCxn id="6" idx="2"/>
          </p:cNvCxnSpPr>
          <p:nvPr/>
        </p:nvCxnSpPr>
        <p:spPr>
          <a:xfrm>
            <a:off x="2552192" y="2852480"/>
            <a:ext cx="424350" cy="45298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a:stCxn id="6" idx="5"/>
          </p:cNvCxnSpPr>
          <p:nvPr/>
        </p:nvCxnSpPr>
        <p:spPr>
          <a:xfrm>
            <a:off x="5426490" y="3305460"/>
            <a:ext cx="622125" cy="40463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3"/>
            <a:endCxn id="7" idx="0"/>
          </p:cNvCxnSpPr>
          <p:nvPr/>
        </p:nvCxnSpPr>
        <p:spPr>
          <a:xfrm>
            <a:off x="7468752" y="3587325"/>
            <a:ext cx="0" cy="58868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a:endCxn id="16" idx="1"/>
          </p:cNvCxnSpPr>
          <p:nvPr/>
        </p:nvCxnSpPr>
        <p:spPr>
          <a:xfrm flipV="1">
            <a:off x="8438360" y="4401862"/>
            <a:ext cx="918969" cy="43505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8111" y="5650750"/>
            <a:ext cx="1659360" cy="9144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latin typeface="Arial Black"/>
                <a:cs typeface="Arial Black"/>
              </a:rPr>
              <a:t>Networking</a:t>
            </a:r>
          </a:p>
        </p:txBody>
      </p:sp>
      <p:sp>
        <p:nvSpPr>
          <p:cNvPr id="4" name="Slide Number Placeholder 3">
            <a:extLst>
              <a:ext uri="{FF2B5EF4-FFF2-40B4-BE49-F238E27FC236}">
                <a16:creationId xmlns:a16="http://schemas.microsoft.com/office/drawing/2014/main" id="{740AB526-DA73-594A-8D08-4F936A4F0878}"/>
              </a:ext>
            </a:extLst>
          </p:cNvPr>
          <p:cNvSpPr>
            <a:spLocks noGrp="1"/>
          </p:cNvSpPr>
          <p:nvPr>
            <p:ph type="sldNum" sz="quarter" idx="12"/>
          </p:nvPr>
        </p:nvSpPr>
        <p:spPr/>
        <p:txBody>
          <a:bodyPr/>
          <a:lstStyle/>
          <a:p>
            <a:fld id="{F38DF745-7D3F-47F4-83A3-874385CFAA69}" type="slidenum">
              <a:rPr lang="en-US" smtClean="0"/>
              <a:pPr/>
              <a:t>9</a:t>
            </a:fld>
            <a:endParaRPr lang="en-US" dirty="0"/>
          </a:p>
        </p:txBody>
      </p:sp>
      <p:sp>
        <p:nvSpPr>
          <p:cNvPr id="3" name="Oval 2">
            <a:extLst>
              <a:ext uri="{FF2B5EF4-FFF2-40B4-BE49-F238E27FC236}">
                <a16:creationId xmlns:a16="http://schemas.microsoft.com/office/drawing/2014/main" id="{9CBF5445-1616-8B41-91D3-2967A41E168B}"/>
              </a:ext>
            </a:extLst>
          </p:cNvPr>
          <p:cNvSpPr/>
          <p:nvPr/>
        </p:nvSpPr>
        <p:spPr>
          <a:xfrm>
            <a:off x="5738338" y="3761275"/>
            <a:ext cx="3814687" cy="303653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Tree>
    <p:extLst>
      <p:ext uri="{BB962C8B-B14F-4D97-AF65-F5344CB8AC3E}">
        <p14:creationId xmlns:p14="http://schemas.microsoft.com/office/powerpoint/2010/main" val="208796390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FB610DAF239D4DA4A6EF29869D1003" ma:contentTypeVersion="13" ma:contentTypeDescription="Create a new document." ma:contentTypeScope="" ma:versionID="3f7d32e9d750d02dc42ecdfdf52f778c">
  <xsd:schema xmlns:xsd="http://www.w3.org/2001/XMLSchema" xmlns:xs="http://www.w3.org/2001/XMLSchema" xmlns:p="http://schemas.microsoft.com/office/2006/metadata/properties" xmlns:ns2="746df02a-d6bd-41ab-8426-77bccd0e1cdf" xmlns:ns3="bf72bca1-bed1-4fb4-bb0e-9ab634ee5795" targetNamespace="http://schemas.microsoft.com/office/2006/metadata/properties" ma:root="true" ma:fieldsID="0c0e2883a3c6f329dd47de76a0ca9e50" ns2:_="" ns3:_="">
    <xsd:import namespace="746df02a-d6bd-41ab-8426-77bccd0e1cdf"/>
    <xsd:import namespace="bf72bca1-bed1-4fb4-bb0e-9ab634ee579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df02a-d6bd-41ab-8426-77bccd0e1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be0cf4-41a4-497f-88a4-1a4b675603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72bca1-bed1-4fb4-bb0e-9ab634ee579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a08dcf2-c394-4873-bf42-8eea29a110d8}" ma:internalName="TaxCatchAll" ma:showField="CatchAllData" ma:web="bf72bca1-bed1-4fb4-bb0e-9ab634ee5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6df02a-d6bd-41ab-8426-77bccd0e1cdf">
      <Terms xmlns="http://schemas.microsoft.com/office/infopath/2007/PartnerControls"/>
    </lcf76f155ced4ddcb4097134ff3c332f>
    <TaxCatchAll xmlns="bf72bca1-bed1-4fb4-bb0e-9ab634ee5795" xsi:nil="true"/>
  </documentManagement>
</p:properties>
</file>

<file path=customXml/itemProps1.xml><?xml version="1.0" encoding="utf-8"?>
<ds:datastoreItem xmlns:ds="http://schemas.openxmlformats.org/officeDocument/2006/customXml" ds:itemID="{6A85DE90-9A31-48D4-82B7-E1D1D51B3081}"/>
</file>

<file path=customXml/itemProps2.xml><?xml version="1.0" encoding="utf-8"?>
<ds:datastoreItem xmlns:ds="http://schemas.openxmlformats.org/officeDocument/2006/customXml" ds:itemID="{071F5AD8-C9C9-4B6E-BC15-861404E7AA84}"/>
</file>

<file path=customXml/itemProps3.xml><?xml version="1.0" encoding="utf-8"?>
<ds:datastoreItem xmlns:ds="http://schemas.openxmlformats.org/officeDocument/2006/customXml" ds:itemID="{3E015953-8A2A-4F0D-890E-B4AEEA133F89}"/>
</file>

<file path=docProps/app.xml><?xml version="1.0" encoding="utf-8"?>
<Properties xmlns="http://schemas.openxmlformats.org/officeDocument/2006/extended-properties" xmlns:vt="http://schemas.openxmlformats.org/officeDocument/2006/docPropsVTypes">
  <Template>{B6A75AB1-9D19-B949-A2A6-2EAB89897533}tf10001057</Template>
  <TotalTime>260</TotalTime>
  <Words>1545</Words>
  <Application>Microsoft Macintosh PowerPoint</Application>
  <PresentationFormat>Widescreen</PresentationFormat>
  <Paragraphs>490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Trebuchet MS</vt:lpstr>
      <vt:lpstr>Berlin</vt:lpstr>
      <vt:lpstr>GAP Analysis</vt:lpstr>
      <vt:lpstr>TOOLS </vt:lpstr>
      <vt:lpstr>GAP Analysis: Purpose and Value</vt:lpstr>
      <vt:lpstr>Job Match Process</vt:lpstr>
      <vt:lpstr>Employment Proposal</vt:lpstr>
      <vt:lpstr>Initiating the format</vt:lpstr>
      <vt:lpstr>GAP Analysis format</vt:lpstr>
      <vt:lpstr>EMPLOYMENT FLOW</vt:lpstr>
      <vt:lpstr>EMPLOYMENT FLOW</vt:lpstr>
      <vt:lpstr>Job Requirement (example)</vt:lpstr>
      <vt:lpstr>GAP Analysis format</vt:lpstr>
      <vt:lpstr>GAP Analysis format</vt:lpstr>
      <vt:lpstr>GAP Analysis format</vt:lpstr>
      <vt:lpstr>GAP Analysis format</vt:lpstr>
      <vt:lpstr>GAP Analysis format</vt:lpstr>
      <vt:lpstr>GAP Analysis format</vt:lpstr>
      <vt:lpstr>Proposal to the Employer</vt:lpstr>
      <vt:lpstr>Keys to Success</vt:lpstr>
      <vt:lpstr>GAP Analysis format becomes the Support Plan</vt:lpstr>
      <vt:lpstr>Progress reports</vt:lpstr>
      <vt:lpstr>What is in a complete progress note.</vt:lpstr>
      <vt:lpstr>GAP Analysis format becomes the                                               Progress Report</vt:lpstr>
      <vt:lpstr>GAP Analysis format becomes the                                               Progress Report</vt:lpstr>
      <vt:lpstr>GAP Analysis format as the Progress Report</vt:lpstr>
      <vt:lpstr>GAP Analysis format as the Progress Report</vt:lpstr>
      <vt:lpstr>GAP Analysis format as the Progress Report</vt:lpstr>
      <vt:lpstr>GAP Analysis format for Employee or Supervisee.</vt:lpstr>
      <vt:lpstr>GAP Analysis format for                                 Individual Development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Analysis</dc:title>
  <dc:creator>Rick McAllister</dc:creator>
  <cp:lastModifiedBy>Rick McAllister</cp:lastModifiedBy>
  <cp:revision>34</cp:revision>
  <dcterms:created xsi:type="dcterms:W3CDTF">2020-11-02T13:52:37Z</dcterms:created>
  <dcterms:modified xsi:type="dcterms:W3CDTF">2023-07-17T19:49:01Z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0x010100D2FB610DAF239D4DA4A6EF29869D1003</vt:lpwstr>
  </property>
</Properties>
</file>